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1" r:id="rId3"/>
    <p:sldId id="333" r:id="rId4"/>
    <p:sldId id="334" r:id="rId5"/>
    <p:sldId id="335" r:id="rId6"/>
    <p:sldId id="332" r:id="rId7"/>
    <p:sldId id="312" r:id="rId8"/>
    <p:sldId id="313" r:id="rId9"/>
    <p:sldId id="314" r:id="rId10"/>
    <p:sldId id="315" r:id="rId11"/>
    <p:sldId id="316" r:id="rId12"/>
    <p:sldId id="318" r:id="rId13"/>
    <p:sldId id="319" r:id="rId14"/>
    <p:sldId id="320" r:id="rId15"/>
    <p:sldId id="321" r:id="rId16"/>
    <p:sldId id="323" r:id="rId17"/>
    <p:sldId id="322" r:id="rId18"/>
    <p:sldId id="317" r:id="rId19"/>
    <p:sldId id="336" r:id="rId20"/>
    <p:sldId id="269" r:id="rId21"/>
    <p:sldId id="338" r:id="rId22"/>
    <p:sldId id="339" r:id="rId23"/>
    <p:sldId id="340" r:id="rId24"/>
    <p:sldId id="337" r:id="rId25"/>
    <p:sldId id="324" r:id="rId26"/>
    <p:sldId id="300" r:id="rId27"/>
    <p:sldId id="301" r:id="rId28"/>
    <p:sldId id="288" r:id="rId29"/>
    <p:sldId id="289" r:id="rId30"/>
    <p:sldId id="290" r:id="rId31"/>
    <p:sldId id="291" r:id="rId32"/>
    <p:sldId id="310" r:id="rId33"/>
    <p:sldId id="331"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88" d="100"/>
          <a:sy n="88" d="100"/>
        </p:scale>
        <p:origin x="1771"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C7BB36-6F48-42C5-8372-F595D5816F6E}" type="slidenum">
              <a:rPr lang="en-US"/>
              <a:pPr/>
              <a:t>‹#›</a:t>
            </a:fld>
            <a:endParaRPr lang="en-US"/>
          </a:p>
        </p:txBody>
      </p:sp>
    </p:spTree>
    <p:extLst>
      <p:ext uri="{BB962C8B-B14F-4D97-AF65-F5344CB8AC3E}">
        <p14:creationId xmlns:p14="http://schemas.microsoft.com/office/powerpoint/2010/main" val="2149604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E45EF2-14EA-4DA3-A20F-2C69C179913F}" type="slidenum">
              <a:rPr lang="en-US"/>
              <a:pPr/>
              <a:t>‹#›</a:t>
            </a:fld>
            <a:endParaRPr lang="en-US"/>
          </a:p>
        </p:txBody>
      </p:sp>
    </p:spTree>
    <p:extLst>
      <p:ext uri="{BB962C8B-B14F-4D97-AF65-F5344CB8AC3E}">
        <p14:creationId xmlns:p14="http://schemas.microsoft.com/office/powerpoint/2010/main" val="304250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C560C8-C334-42AC-95AE-FEADDFCFF6A1}" type="slidenum">
              <a:rPr lang="en-US"/>
              <a:pPr/>
              <a:t>‹#›</a:t>
            </a:fld>
            <a:endParaRPr lang="en-US"/>
          </a:p>
        </p:txBody>
      </p:sp>
    </p:spTree>
    <p:extLst>
      <p:ext uri="{BB962C8B-B14F-4D97-AF65-F5344CB8AC3E}">
        <p14:creationId xmlns:p14="http://schemas.microsoft.com/office/powerpoint/2010/main" val="1346695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9FD6CA84-266F-49D0-897B-54A3760D8378}" type="slidenum">
              <a:rPr lang="en-US"/>
              <a:pPr/>
              <a:t>‹#›</a:t>
            </a:fld>
            <a:endParaRPr lang="en-US"/>
          </a:p>
        </p:txBody>
      </p:sp>
    </p:spTree>
    <p:extLst>
      <p:ext uri="{BB962C8B-B14F-4D97-AF65-F5344CB8AC3E}">
        <p14:creationId xmlns:p14="http://schemas.microsoft.com/office/powerpoint/2010/main" val="857815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218940AD-DE96-430A-951F-70A3AFC13308}" type="slidenum">
              <a:rPr lang="en-US"/>
              <a:pPr/>
              <a:t>‹#›</a:t>
            </a:fld>
            <a:endParaRPr lang="en-US"/>
          </a:p>
        </p:txBody>
      </p:sp>
    </p:spTree>
    <p:extLst>
      <p:ext uri="{BB962C8B-B14F-4D97-AF65-F5344CB8AC3E}">
        <p14:creationId xmlns:p14="http://schemas.microsoft.com/office/powerpoint/2010/main" val="514300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CB2003-115A-4740-8797-667B6ECE8B4F}" type="slidenum">
              <a:rPr lang="en-US"/>
              <a:pPr/>
              <a:t>‹#›</a:t>
            </a:fld>
            <a:endParaRPr lang="en-US"/>
          </a:p>
        </p:txBody>
      </p:sp>
    </p:spTree>
    <p:extLst>
      <p:ext uri="{BB962C8B-B14F-4D97-AF65-F5344CB8AC3E}">
        <p14:creationId xmlns:p14="http://schemas.microsoft.com/office/powerpoint/2010/main" val="1009965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5B55BF-E66B-4C06-8394-CBDD883A6C25}" type="slidenum">
              <a:rPr lang="en-US"/>
              <a:pPr/>
              <a:t>‹#›</a:t>
            </a:fld>
            <a:endParaRPr lang="en-US"/>
          </a:p>
        </p:txBody>
      </p:sp>
    </p:spTree>
    <p:extLst>
      <p:ext uri="{BB962C8B-B14F-4D97-AF65-F5344CB8AC3E}">
        <p14:creationId xmlns:p14="http://schemas.microsoft.com/office/powerpoint/2010/main" val="2635284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8A383BE-F98C-4A11-8938-F658BB867469}" type="slidenum">
              <a:rPr lang="en-US"/>
              <a:pPr/>
              <a:t>‹#›</a:t>
            </a:fld>
            <a:endParaRPr lang="en-US"/>
          </a:p>
        </p:txBody>
      </p:sp>
    </p:spTree>
    <p:extLst>
      <p:ext uri="{BB962C8B-B14F-4D97-AF65-F5344CB8AC3E}">
        <p14:creationId xmlns:p14="http://schemas.microsoft.com/office/powerpoint/2010/main" val="2513244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02E07FB-88F6-4471-A00D-40EF7A3643A2}" type="slidenum">
              <a:rPr lang="en-US"/>
              <a:pPr/>
              <a:t>‹#›</a:t>
            </a:fld>
            <a:endParaRPr lang="en-US"/>
          </a:p>
        </p:txBody>
      </p:sp>
    </p:spTree>
    <p:extLst>
      <p:ext uri="{BB962C8B-B14F-4D97-AF65-F5344CB8AC3E}">
        <p14:creationId xmlns:p14="http://schemas.microsoft.com/office/powerpoint/2010/main" val="3490177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447FBFC-44E7-4691-990E-C623FE779359}" type="slidenum">
              <a:rPr lang="en-US"/>
              <a:pPr/>
              <a:t>‹#›</a:t>
            </a:fld>
            <a:endParaRPr lang="en-US"/>
          </a:p>
        </p:txBody>
      </p:sp>
    </p:spTree>
    <p:extLst>
      <p:ext uri="{BB962C8B-B14F-4D97-AF65-F5344CB8AC3E}">
        <p14:creationId xmlns:p14="http://schemas.microsoft.com/office/powerpoint/2010/main" val="2376349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DE1B5A2-AC38-49DF-8AB4-AE4A92C0D2E3}" type="slidenum">
              <a:rPr lang="en-US"/>
              <a:pPr/>
              <a:t>‹#›</a:t>
            </a:fld>
            <a:endParaRPr lang="en-US"/>
          </a:p>
        </p:txBody>
      </p:sp>
    </p:spTree>
    <p:extLst>
      <p:ext uri="{BB962C8B-B14F-4D97-AF65-F5344CB8AC3E}">
        <p14:creationId xmlns:p14="http://schemas.microsoft.com/office/powerpoint/2010/main" val="354502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809218-59F9-477E-9B01-73E5888AB5B3}" type="slidenum">
              <a:rPr lang="en-US"/>
              <a:pPr/>
              <a:t>‹#›</a:t>
            </a:fld>
            <a:endParaRPr lang="en-US"/>
          </a:p>
        </p:txBody>
      </p:sp>
    </p:spTree>
    <p:extLst>
      <p:ext uri="{BB962C8B-B14F-4D97-AF65-F5344CB8AC3E}">
        <p14:creationId xmlns:p14="http://schemas.microsoft.com/office/powerpoint/2010/main" val="3410463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5E70D5-4BB2-4159-9CD0-9FB25864113D}" type="slidenum">
              <a:rPr lang="en-US"/>
              <a:pPr/>
              <a:t>‹#›</a:t>
            </a:fld>
            <a:endParaRPr lang="en-US"/>
          </a:p>
        </p:txBody>
      </p:sp>
    </p:spTree>
    <p:extLst>
      <p:ext uri="{BB962C8B-B14F-4D97-AF65-F5344CB8AC3E}">
        <p14:creationId xmlns:p14="http://schemas.microsoft.com/office/powerpoint/2010/main" val="363313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3539C9A9-E034-4623-8742-2F4DE18A9A4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800" dirty="0" err="1">
                <a:latin typeface="Garamond" pitchFamily="18" charset="0"/>
              </a:rPr>
              <a:t>Sisteme</a:t>
            </a:r>
            <a:r>
              <a:rPr lang="en-US" sz="3800" dirty="0">
                <a:latin typeface="Garamond" pitchFamily="18" charset="0"/>
              </a:rPr>
              <a:t> de </a:t>
            </a:r>
            <a:r>
              <a:rPr lang="en-US" sz="3800" dirty="0" err="1">
                <a:latin typeface="Garamond" pitchFamily="18" charset="0"/>
              </a:rPr>
              <a:t>operare</a:t>
            </a:r>
            <a:endParaRPr lang="en-US" sz="3800" dirty="0">
              <a:latin typeface="Garamond" pitchFamily="18" charset="0"/>
            </a:endParaRPr>
          </a:p>
        </p:txBody>
      </p:sp>
      <p:sp>
        <p:nvSpPr>
          <p:cNvPr id="2051" name="Rectangle 3"/>
          <p:cNvSpPr>
            <a:spLocks noGrp="1" noChangeArrowheads="1"/>
          </p:cNvSpPr>
          <p:nvPr>
            <p:ph type="subTitle" idx="1"/>
          </p:nvPr>
        </p:nvSpPr>
        <p:spPr/>
        <p:txBody>
          <a:bodyPr/>
          <a:lstStyle/>
          <a:p>
            <a:r>
              <a:rPr lang="en-US" sz="2900" dirty="0">
                <a:latin typeface="Garamond" pitchFamily="18" charset="0"/>
              </a:rPr>
              <a:t>Curs </a:t>
            </a:r>
            <a:r>
              <a:rPr lang="ro-RO" sz="2900" dirty="0">
                <a:latin typeface="Garamond" pitchFamily="18" charset="0"/>
              </a:rPr>
              <a:t>3</a:t>
            </a:r>
            <a:endParaRPr lang="en-US" sz="2900" dirty="0">
              <a:latin typeface="Garamond" pitchFamily="18" charset="0"/>
            </a:endParaRPr>
          </a:p>
          <a:p>
            <a:r>
              <a:rPr lang="ro-RO" sz="2900" dirty="0">
                <a:latin typeface="Garamond" pitchFamily="18" charset="0"/>
              </a:rPr>
              <a:t>Caracteristicile unui SO modern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atin typeface="Garamond" pitchFamily="18" charset="0"/>
              </a:rPr>
              <a:t>Test 5</a:t>
            </a:r>
          </a:p>
        </p:txBody>
      </p:sp>
      <p:sp>
        <p:nvSpPr>
          <p:cNvPr id="75779" name="Rectangle 3"/>
          <p:cNvSpPr>
            <a:spLocks noGrp="1" noChangeArrowheads="1"/>
          </p:cNvSpPr>
          <p:nvPr>
            <p:ph type="body" idx="1"/>
          </p:nvPr>
        </p:nvSpPr>
        <p:spPr/>
        <p:txBody>
          <a:bodyPr/>
          <a:lstStyle/>
          <a:p>
            <a:r>
              <a:rPr lang="ro-RO">
                <a:latin typeface="Garamond" pitchFamily="18" charset="0"/>
              </a:rPr>
              <a:t>chmod 742 fisier</a:t>
            </a:r>
            <a:endParaRPr lang="en-US">
              <a:latin typeface="Garamond" pitchFamily="18" charset="0"/>
            </a:endParaRPr>
          </a:p>
          <a:p>
            <a:r>
              <a:rPr lang="ro-RO">
                <a:latin typeface="Garamond" pitchFamily="18" charset="0"/>
              </a:rPr>
              <a:t>chmod 754 fisier</a:t>
            </a:r>
            <a:endParaRPr lang="en-US">
              <a:latin typeface="Garamond" pitchFamily="18" charset="0"/>
            </a:endParaRPr>
          </a:p>
          <a:p>
            <a:r>
              <a:rPr lang="ro-RO">
                <a:latin typeface="Garamond" pitchFamily="18" charset="0"/>
              </a:rPr>
              <a:t>chmod 764 fisier</a:t>
            </a:r>
            <a:endParaRPr lang="en-US">
              <a:latin typeface="Garamond" pitchFamily="18" charset="0"/>
            </a:endParaRPr>
          </a:p>
          <a:p>
            <a:r>
              <a:rPr lang="ro-RO">
                <a:latin typeface="Garamond" pitchFamily="18" charset="0"/>
              </a:rPr>
              <a:t>chmod 731 fisier</a:t>
            </a:r>
            <a:endParaRPr lang="en-US">
              <a:latin typeface="Garamond" pitchFamily="18" charset="0"/>
            </a:endParaRPr>
          </a:p>
        </p:txBody>
      </p:sp>
      <p:sp>
        <p:nvSpPr>
          <p:cNvPr id="75780" name="Text Box 4"/>
          <p:cNvSpPr txBox="1">
            <a:spLocks noChangeArrowheads="1"/>
          </p:cNvSpPr>
          <p:nvPr/>
        </p:nvSpPr>
        <p:spPr bwMode="auto">
          <a:xfrm>
            <a:off x="669925" y="4116388"/>
            <a:ext cx="824547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a:t>Care </a:t>
            </a:r>
            <a:r>
              <a:rPr lang="en-US" sz="2800" dirty="0" err="1"/>
              <a:t>dintre</a:t>
            </a:r>
            <a:r>
              <a:rPr lang="en-US" sz="2800" dirty="0"/>
              <a:t> </a:t>
            </a:r>
            <a:r>
              <a:rPr lang="en-US" sz="2800" dirty="0" err="1"/>
              <a:t>comenzile</a:t>
            </a:r>
            <a:r>
              <a:rPr lang="en-US" sz="2800" dirty="0"/>
              <a:t> </a:t>
            </a:r>
            <a:r>
              <a:rPr lang="en-US" sz="2800" dirty="0" err="1"/>
              <a:t>anterioare</a:t>
            </a:r>
            <a:r>
              <a:rPr lang="en-US" sz="2800" dirty="0"/>
              <a:t> </a:t>
            </a:r>
            <a:r>
              <a:rPr lang="en-US" sz="2800" dirty="0" err="1"/>
              <a:t>va</a:t>
            </a:r>
            <a:r>
              <a:rPr lang="en-US" sz="2800" dirty="0"/>
              <a:t> </a:t>
            </a:r>
            <a:r>
              <a:rPr lang="en-US" sz="2800" dirty="0" err="1"/>
              <a:t>acorda</a:t>
            </a:r>
            <a:r>
              <a:rPr lang="en-US" sz="2800" dirty="0"/>
              <a:t> </a:t>
            </a:r>
            <a:r>
              <a:rPr lang="en-US" sz="2800" dirty="0" err="1"/>
              <a:t>drept</a:t>
            </a:r>
            <a:r>
              <a:rPr lang="en-US" sz="2800" dirty="0"/>
              <a:t> de </a:t>
            </a:r>
            <a:r>
              <a:rPr lang="en-US" sz="2800" b="1" dirty="0" err="1"/>
              <a:t>citire</a:t>
            </a:r>
            <a:r>
              <a:rPr lang="en-US" sz="2800" b="1" dirty="0"/>
              <a:t>, </a:t>
            </a:r>
            <a:r>
              <a:rPr lang="en-US" sz="2800" b="1" dirty="0" err="1"/>
              <a:t>scriere</a:t>
            </a:r>
            <a:r>
              <a:rPr lang="en-US" sz="2800" b="1" dirty="0"/>
              <a:t>, </a:t>
            </a:r>
            <a:r>
              <a:rPr lang="en-US" sz="2800" b="1" dirty="0" err="1"/>
              <a:t>execu</a:t>
            </a:r>
            <a:r>
              <a:rPr lang="ro-RO" sz="2800" b="1" dirty="0"/>
              <a:t>ţie</a:t>
            </a:r>
            <a:r>
              <a:rPr lang="ro-RO" sz="2800" dirty="0"/>
              <a:t> pentru utilizator, drept de </a:t>
            </a:r>
            <a:r>
              <a:rPr lang="ro-RO" sz="2800" b="1" dirty="0"/>
              <a:t>citire şi scriere</a:t>
            </a:r>
            <a:r>
              <a:rPr lang="ro-RO" sz="2800" dirty="0"/>
              <a:t> pentru grup şi drept de </a:t>
            </a:r>
            <a:r>
              <a:rPr lang="ro-RO" sz="2800" b="1" dirty="0"/>
              <a:t>citire</a:t>
            </a:r>
            <a:r>
              <a:rPr lang="ro-RO" sz="2800" dirty="0"/>
              <a:t> pentru ceilalţi ?</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latin typeface="Garamond" pitchFamily="18" charset="0"/>
              </a:rPr>
              <a:t>Test </a:t>
            </a:r>
            <a:r>
              <a:rPr lang="ro-RO">
                <a:latin typeface="Garamond" pitchFamily="18" charset="0"/>
              </a:rPr>
              <a:t>6</a:t>
            </a:r>
            <a:endParaRPr lang="en-US">
              <a:latin typeface="Garamond" pitchFamily="18" charset="0"/>
            </a:endParaRPr>
          </a:p>
        </p:txBody>
      </p:sp>
      <p:sp>
        <p:nvSpPr>
          <p:cNvPr id="76803" name="Rectangle 3"/>
          <p:cNvSpPr>
            <a:spLocks noGrp="1" noChangeArrowheads="1"/>
          </p:cNvSpPr>
          <p:nvPr>
            <p:ph type="body" idx="1"/>
          </p:nvPr>
        </p:nvSpPr>
        <p:spPr/>
        <p:txBody>
          <a:bodyPr/>
          <a:lstStyle/>
          <a:p>
            <a:r>
              <a:rPr lang="ro-RO">
                <a:latin typeface="Garamond" pitchFamily="18" charset="0"/>
              </a:rPr>
              <a:t>chmod g</a:t>
            </a:r>
            <a:r>
              <a:rPr lang="en-US">
                <a:latin typeface="Garamond" pitchFamily="18" charset="0"/>
              </a:rPr>
              <a:t>+x</a:t>
            </a:r>
            <a:r>
              <a:rPr lang="ro-RO">
                <a:latin typeface="Garamond" pitchFamily="18" charset="0"/>
              </a:rPr>
              <a:t> fisier</a:t>
            </a:r>
            <a:endParaRPr lang="en-US">
              <a:latin typeface="Garamond" pitchFamily="18" charset="0"/>
            </a:endParaRPr>
          </a:p>
          <a:p>
            <a:r>
              <a:rPr lang="ro-RO">
                <a:latin typeface="Garamond" pitchFamily="18" charset="0"/>
              </a:rPr>
              <a:t>chmod </a:t>
            </a:r>
            <a:r>
              <a:rPr lang="en-US">
                <a:latin typeface="Garamond" pitchFamily="18" charset="0"/>
              </a:rPr>
              <a:t>u-e</a:t>
            </a:r>
            <a:r>
              <a:rPr lang="ro-RO">
                <a:latin typeface="Garamond" pitchFamily="18" charset="0"/>
              </a:rPr>
              <a:t> fisier</a:t>
            </a:r>
            <a:endParaRPr lang="en-US">
              <a:latin typeface="Garamond" pitchFamily="18" charset="0"/>
            </a:endParaRPr>
          </a:p>
          <a:p>
            <a:r>
              <a:rPr lang="ro-RO">
                <a:latin typeface="Garamond" pitchFamily="18" charset="0"/>
              </a:rPr>
              <a:t>chmod </a:t>
            </a:r>
            <a:r>
              <a:rPr lang="en-US">
                <a:latin typeface="Garamond" pitchFamily="18" charset="0"/>
              </a:rPr>
              <a:t>g+e</a:t>
            </a:r>
            <a:r>
              <a:rPr lang="ro-RO">
                <a:latin typeface="Garamond" pitchFamily="18" charset="0"/>
              </a:rPr>
              <a:t> fisier</a:t>
            </a:r>
            <a:endParaRPr lang="en-US">
              <a:latin typeface="Garamond" pitchFamily="18" charset="0"/>
            </a:endParaRPr>
          </a:p>
          <a:p>
            <a:r>
              <a:rPr lang="ro-RO">
                <a:latin typeface="Garamond" pitchFamily="18" charset="0"/>
              </a:rPr>
              <a:t>chmod </a:t>
            </a:r>
            <a:r>
              <a:rPr lang="en-US">
                <a:latin typeface="Garamond" pitchFamily="18" charset="0"/>
              </a:rPr>
              <a:t>o+x</a:t>
            </a:r>
            <a:r>
              <a:rPr lang="ro-RO">
                <a:latin typeface="Garamond" pitchFamily="18" charset="0"/>
              </a:rPr>
              <a:t> fisier</a:t>
            </a:r>
            <a:endParaRPr lang="en-US">
              <a:latin typeface="Garamond" pitchFamily="18" charset="0"/>
            </a:endParaRPr>
          </a:p>
        </p:txBody>
      </p:sp>
      <p:sp>
        <p:nvSpPr>
          <p:cNvPr id="76804" name="Text Box 4"/>
          <p:cNvSpPr txBox="1">
            <a:spLocks noChangeArrowheads="1"/>
          </p:cNvSpPr>
          <p:nvPr/>
        </p:nvSpPr>
        <p:spPr bwMode="auto">
          <a:xfrm>
            <a:off x="669925" y="4116388"/>
            <a:ext cx="8245475"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a:t>Care </a:t>
            </a:r>
            <a:r>
              <a:rPr lang="en-US" sz="2800" dirty="0" err="1"/>
              <a:t>dintre</a:t>
            </a:r>
            <a:r>
              <a:rPr lang="en-US" sz="2800" dirty="0"/>
              <a:t> </a:t>
            </a:r>
            <a:r>
              <a:rPr lang="en-US" sz="2800" dirty="0" err="1"/>
              <a:t>comenzile</a:t>
            </a:r>
            <a:r>
              <a:rPr lang="en-US" sz="2800" dirty="0"/>
              <a:t> </a:t>
            </a:r>
            <a:r>
              <a:rPr lang="en-US" sz="2800" dirty="0" err="1"/>
              <a:t>anterioare</a:t>
            </a:r>
            <a:r>
              <a:rPr lang="en-US" sz="2800" dirty="0"/>
              <a:t> </a:t>
            </a:r>
            <a:r>
              <a:rPr lang="en-US" sz="2800" dirty="0" err="1"/>
              <a:t>va</a:t>
            </a:r>
            <a:r>
              <a:rPr lang="en-US" sz="2800" dirty="0"/>
              <a:t> </a:t>
            </a:r>
            <a:r>
              <a:rPr lang="en-US" sz="2800" dirty="0" err="1"/>
              <a:t>acorda</a:t>
            </a:r>
            <a:r>
              <a:rPr lang="en-US" sz="2800" dirty="0"/>
              <a:t> </a:t>
            </a:r>
            <a:r>
              <a:rPr lang="ro-RO" sz="2800" dirty="0"/>
              <a:t>permisiune</a:t>
            </a:r>
            <a:r>
              <a:rPr lang="en-US" sz="2800" dirty="0"/>
              <a:t> de </a:t>
            </a:r>
            <a:r>
              <a:rPr lang="en-US" sz="2800" b="1" dirty="0" err="1"/>
              <a:t>execu</a:t>
            </a:r>
            <a:r>
              <a:rPr lang="ro-RO" sz="2800" b="1" dirty="0"/>
              <a:t>ţie</a:t>
            </a:r>
            <a:r>
              <a:rPr lang="ro-RO" sz="2800" dirty="0"/>
              <a:t> pentru grup ?</a:t>
            </a:r>
          </a:p>
          <a:p>
            <a:endParaRPr lang="en-US" sz="2800" dirty="0"/>
          </a:p>
          <a:p>
            <a:r>
              <a:rPr lang="en-US" sz="2800" dirty="0"/>
              <a:t>De re</a:t>
            </a:r>
            <a:r>
              <a:rPr lang="ro-RO" sz="2800" dirty="0"/>
              <a:t>ț</a:t>
            </a:r>
            <a:r>
              <a:rPr lang="en-US" sz="2800" dirty="0" err="1"/>
              <a:t>inut</a:t>
            </a:r>
            <a:r>
              <a:rPr lang="en-US" sz="2800" dirty="0"/>
              <a:t>:</a:t>
            </a:r>
            <a:r>
              <a:rPr lang="ro-RO" sz="2800" dirty="0"/>
              <a:t> </a:t>
            </a:r>
            <a:r>
              <a:rPr lang="ro-RO" sz="2800" b="1" dirty="0"/>
              <a:t>u g o</a:t>
            </a:r>
            <a:endParaRPr lang="en-US" sz="2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latin typeface="Garamond" pitchFamily="18" charset="0"/>
              </a:rPr>
              <a:t>Caractere de control </a:t>
            </a:r>
            <a:r>
              <a:rPr lang="ro-RO">
                <a:latin typeface="Garamond" pitchFamily="18" charset="0"/>
              </a:rPr>
              <a:t>în UNIX</a:t>
            </a:r>
            <a:endParaRPr lang="en-US">
              <a:latin typeface="Garamond" pitchFamily="18" charset="0"/>
            </a:endParaRPr>
          </a:p>
        </p:txBody>
      </p:sp>
      <p:sp>
        <p:nvSpPr>
          <p:cNvPr id="78851" name="Rectangle 3"/>
          <p:cNvSpPr>
            <a:spLocks noGrp="1" noChangeArrowheads="1"/>
          </p:cNvSpPr>
          <p:nvPr>
            <p:ph type="body" idx="1"/>
          </p:nvPr>
        </p:nvSpPr>
        <p:spPr>
          <a:xfrm>
            <a:off x="457200" y="1295400"/>
            <a:ext cx="8229600" cy="4953000"/>
          </a:xfrm>
        </p:spPr>
        <p:txBody>
          <a:bodyPr/>
          <a:lstStyle/>
          <a:p>
            <a:pPr>
              <a:lnSpc>
                <a:spcPct val="80000"/>
              </a:lnSpc>
            </a:pPr>
            <a:r>
              <a:rPr lang="ro-RO" sz="1800" dirty="0">
                <a:latin typeface="Garamond" pitchFamily="18" charset="0"/>
              </a:rPr>
              <a:t>Aşa numitele caractere de control sunt utilizate pentru a îndeplini anumite funcţii, precum oprirea sau continuarea afişării pe ecran, terminarea execuţiei unui program, etc.</a:t>
            </a:r>
            <a:endParaRPr lang="en-US" sz="1800" dirty="0">
              <a:latin typeface="Garamond" pitchFamily="18" charset="0"/>
            </a:endParaRPr>
          </a:p>
          <a:p>
            <a:pPr>
              <a:lnSpc>
                <a:spcPct val="80000"/>
              </a:lnSpc>
            </a:pPr>
            <a:r>
              <a:rPr lang="ro-RO" sz="1800" dirty="0">
                <a:latin typeface="Garamond" pitchFamily="18" charset="0"/>
              </a:rPr>
              <a:t>Majoritatea tastaturil</a:t>
            </a:r>
            <a:r>
              <a:rPr lang="en-US" sz="1800" dirty="0">
                <a:latin typeface="Garamond" pitchFamily="18" charset="0"/>
              </a:rPr>
              <a:t>or</a:t>
            </a:r>
            <a:r>
              <a:rPr lang="ro-RO" sz="1800" dirty="0">
                <a:latin typeface="Garamond" pitchFamily="18" charset="0"/>
              </a:rPr>
              <a:t> de PC au două taste de control (inscripţionate cu </a:t>
            </a:r>
            <a:r>
              <a:rPr lang="ro-RO" sz="1800" b="1" dirty="0">
                <a:latin typeface="Garamond" pitchFamily="18" charset="0"/>
              </a:rPr>
              <a:t>Ctrl</a:t>
            </a:r>
            <a:r>
              <a:rPr lang="ro-RO" sz="1800" dirty="0">
                <a:latin typeface="Garamond" pitchFamily="18" charset="0"/>
              </a:rPr>
              <a:t>), în stânga jos, respectiv dreapta jos. Atunci când este afişată pe ecran, tasta Ctrl este reprezentată de semnul </a:t>
            </a:r>
            <a:r>
              <a:rPr lang="en-US" sz="1800" dirty="0">
                <a:latin typeface="Garamond" pitchFamily="18" charset="0"/>
              </a:rPr>
              <a:t>^</a:t>
            </a:r>
          </a:p>
          <a:p>
            <a:pPr>
              <a:lnSpc>
                <a:spcPct val="80000"/>
              </a:lnSpc>
              <a:buFontTx/>
              <a:buNone/>
            </a:pPr>
            <a:r>
              <a:rPr lang="en-US" sz="1800" dirty="0">
                <a:latin typeface="Garamond" pitchFamily="18" charset="0"/>
              </a:rPr>
              <a:t>	</a:t>
            </a:r>
            <a:endParaRPr lang="ro-RO" sz="1800" dirty="0">
              <a:latin typeface="Garamond" pitchFamily="18" charset="0"/>
            </a:endParaRPr>
          </a:p>
          <a:p>
            <a:pPr>
              <a:lnSpc>
                <a:spcPct val="80000"/>
              </a:lnSpc>
              <a:buFontTx/>
              <a:buNone/>
            </a:pPr>
            <a:r>
              <a:rPr lang="en-US" sz="1800" dirty="0" err="1">
                <a:latin typeface="Garamond" pitchFamily="18" charset="0"/>
              </a:rPr>
              <a:t>Exemple</a:t>
            </a:r>
            <a:r>
              <a:rPr lang="en-US" sz="1800" dirty="0">
                <a:latin typeface="Garamond" pitchFamily="18" charset="0"/>
              </a:rPr>
              <a:t> de </a:t>
            </a:r>
            <a:r>
              <a:rPr lang="en-US" sz="1800" dirty="0" err="1">
                <a:latin typeface="Garamond" pitchFamily="18" charset="0"/>
              </a:rPr>
              <a:t>caractere</a:t>
            </a:r>
            <a:r>
              <a:rPr lang="en-US" sz="1800" dirty="0">
                <a:latin typeface="Garamond" pitchFamily="18" charset="0"/>
              </a:rPr>
              <a:t> de control:</a:t>
            </a:r>
          </a:p>
          <a:p>
            <a:pPr>
              <a:lnSpc>
                <a:spcPct val="80000"/>
              </a:lnSpc>
              <a:buFontTx/>
              <a:buNone/>
            </a:pPr>
            <a:r>
              <a:rPr lang="en-US" sz="1800" dirty="0">
                <a:latin typeface="Garamond" pitchFamily="18" charset="0"/>
              </a:rPr>
              <a:t>-</a:t>
            </a:r>
            <a:r>
              <a:rPr lang="en-US" sz="1800" b="1" dirty="0">
                <a:latin typeface="Garamond" pitchFamily="18" charset="0"/>
              </a:rPr>
              <a:t>Ctrl-</a:t>
            </a:r>
            <a:r>
              <a:rPr lang="ro-RO" sz="1800" b="1" dirty="0">
                <a:latin typeface="Garamond" pitchFamily="18" charset="0"/>
              </a:rPr>
              <a:t>s</a:t>
            </a:r>
            <a:r>
              <a:rPr lang="en-US" sz="1800" dirty="0">
                <a:latin typeface="Garamond" pitchFamily="18" charset="0"/>
              </a:rPr>
              <a:t> – </a:t>
            </a:r>
            <a:r>
              <a:rPr lang="en-US" sz="1800" dirty="0" err="1">
                <a:latin typeface="Garamond" pitchFamily="18" charset="0"/>
              </a:rPr>
              <a:t>opre</a:t>
            </a:r>
            <a:r>
              <a:rPr lang="ro-RO" sz="1800" dirty="0">
                <a:latin typeface="Garamond" pitchFamily="18" charset="0"/>
              </a:rPr>
              <a:t>şte afişarea textului pe ecran</a:t>
            </a:r>
          </a:p>
          <a:p>
            <a:pPr>
              <a:lnSpc>
                <a:spcPct val="80000"/>
              </a:lnSpc>
              <a:buFontTx/>
              <a:buNone/>
            </a:pPr>
            <a:r>
              <a:rPr lang="en-US" sz="1800" dirty="0">
                <a:latin typeface="Garamond" pitchFamily="18" charset="0"/>
              </a:rPr>
              <a:t>-</a:t>
            </a:r>
            <a:r>
              <a:rPr lang="en-US" sz="1800" b="1" dirty="0">
                <a:latin typeface="Garamond" pitchFamily="18" charset="0"/>
              </a:rPr>
              <a:t>Ctrl-</a:t>
            </a:r>
            <a:r>
              <a:rPr lang="ro-RO" sz="1800" b="1" dirty="0">
                <a:latin typeface="Garamond" pitchFamily="18" charset="0"/>
              </a:rPr>
              <a:t>q</a:t>
            </a:r>
            <a:r>
              <a:rPr lang="en-US" sz="1800" dirty="0">
                <a:latin typeface="Garamond" pitchFamily="18" charset="0"/>
              </a:rPr>
              <a:t> –</a:t>
            </a:r>
            <a:r>
              <a:rPr lang="ro-RO" sz="1800" dirty="0">
                <a:latin typeface="Garamond" pitchFamily="18" charset="0"/>
              </a:rPr>
              <a:t> reia afişarea textului pe ecran (oprită cu Ctrl-s)</a:t>
            </a:r>
          </a:p>
          <a:p>
            <a:pPr>
              <a:lnSpc>
                <a:spcPct val="80000"/>
              </a:lnSpc>
              <a:buFontTx/>
              <a:buNone/>
            </a:pPr>
            <a:r>
              <a:rPr lang="en-US" sz="1800" dirty="0">
                <a:latin typeface="Garamond" pitchFamily="18" charset="0"/>
              </a:rPr>
              <a:t>-</a:t>
            </a:r>
            <a:r>
              <a:rPr lang="en-US" sz="1800" b="1" dirty="0">
                <a:latin typeface="Garamond" pitchFamily="18" charset="0"/>
              </a:rPr>
              <a:t>Ctrl-</a:t>
            </a:r>
            <a:r>
              <a:rPr lang="ro-RO" sz="1800" b="1" dirty="0">
                <a:latin typeface="Garamond" pitchFamily="18" charset="0"/>
              </a:rPr>
              <a:t>c</a:t>
            </a:r>
            <a:r>
              <a:rPr lang="en-US" sz="1800" b="1" dirty="0">
                <a:latin typeface="Garamond" pitchFamily="18" charset="0"/>
              </a:rPr>
              <a:t> </a:t>
            </a:r>
            <a:r>
              <a:rPr lang="en-US" sz="1800" dirty="0">
                <a:latin typeface="Garamond" pitchFamily="18" charset="0"/>
              </a:rPr>
              <a:t>–</a:t>
            </a:r>
            <a:r>
              <a:rPr lang="ro-RO" sz="1800" dirty="0">
                <a:latin typeface="Garamond" pitchFamily="18" charset="0"/>
              </a:rPr>
              <a:t> întrerupe activitatea curentă şi se foloseşte de regulă pentru a opri procese sau afişări pe ecran.</a:t>
            </a:r>
          </a:p>
          <a:p>
            <a:pPr>
              <a:lnSpc>
                <a:spcPct val="80000"/>
              </a:lnSpc>
              <a:buFontTx/>
              <a:buNone/>
            </a:pPr>
            <a:r>
              <a:rPr lang="en-US" sz="1800" dirty="0">
                <a:latin typeface="Garamond" pitchFamily="18" charset="0"/>
              </a:rPr>
              <a:t>-</a:t>
            </a:r>
            <a:r>
              <a:rPr lang="en-US" sz="1800" b="1" dirty="0">
                <a:latin typeface="Garamond" pitchFamily="18" charset="0"/>
              </a:rPr>
              <a:t>Ctrl-</a:t>
            </a:r>
            <a:r>
              <a:rPr lang="ro-RO" sz="1800" b="1" dirty="0">
                <a:latin typeface="Garamond" pitchFamily="18" charset="0"/>
              </a:rPr>
              <a:t>d</a:t>
            </a:r>
            <a:r>
              <a:rPr lang="en-US" sz="1800" b="1" dirty="0">
                <a:latin typeface="Garamond" pitchFamily="18" charset="0"/>
              </a:rPr>
              <a:t> </a:t>
            </a:r>
            <a:r>
              <a:rPr lang="en-US" sz="1800" dirty="0">
                <a:latin typeface="Garamond" pitchFamily="18" charset="0"/>
              </a:rPr>
              <a:t>–</a:t>
            </a:r>
            <a:r>
              <a:rPr lang="ro-RO" sz="1800" dirty="0">
                <a:latin typeface="Garamond" pitchFamily="18" charset="0"/>
              </a:rPr>
              <a:t> semnifică sfârşitul fişierului sau ieşire, fiind utilizat pentru a ieşi din unele utilitare Unix, ieşirea unei ferestre terminal sau pentru </a:t>
            </a:r>
            <a:r>
              <a:rPr lang="ro-RO" sz="1800" b="1" i="1" dirty="0">
                <a:latin typeface="Garamond" pitchFamily="18" charset="0"/>
              </a:rPr>
              <a:t>logout</a:t>
            </a:r>
            <a:r>
              <a:rPr lang="ro-RO" sz="1800" dirty="0">
                <a:latin typeface="Garamond" pitchFamily="18" charset="0"/>
              </a:rPr>
              <a:t>.</a:t>
            </a:r>
          </a:p>
          <a:p>
            <a:pPr>
              <a:lnSpc>
                <a:spcPct val="80000"/>
              </a:lnSpc>
              <a:buFontTx/>
              <a:buNone/>
            </a:pPr>
            <a:r>
              <a:rPr lang="en-US" sz="1800" dirty="0">
                <a:latin typeface="Garamond" pitchFamily="18" charset="0"/>
              </a:rPr>
              <a:t>-</a:t>
            </a:r>
            <a:r>
              <a:rPr lang="en-US" sz="1800" b="1" dirty="0">
                <a:latin typeface="Garamond" pitchFamily="18" charset="0"/>
              </a:rPr>
              <a:t>Ctrl-</a:t>
            </a:r>
            <a:r>
              <a:rPr lang="ro-RO" sz="1800" b="1" dirty="0">
                <a:latin typeface="Garamond" pitchFamily="18" charset="0"/>
              </a:rPr>
              <a:t>u</a:t>
            </a:r>
            <a:r>
              <a:rPr lang="en-US" sz="1800" b="1" dirty="0">
                <a:latin typeface="Garamond" pitchFamily="18" charset="0"/>
              </a:rPr>
              <a:t> </a:t>
            </a:r>
            <a:r>
              <a:rPr lang="en-US" sz="1800" dirty="0">
                <a:latin typeface="Garamond" pitchFamily="18" charset="0"/>
              </a:rPr>
              <a:t>–</a:t>
            </a:r>
            <a:r>
              <a:rPr lang="ro-RO" sz="1800" dirty="0">
                <a:latin typeface="Garamond" pitchFamily="18" charset="0"/>
              </a:rPr>
              <a:t> şterge întreaga linie de comandă, fiind o modalitate rapidă de a şterge o linie de comandă pe care ne-am decis să nu o mai executăm.</a:t>
            </a:r>
          </a:p>
          <a:p>
            <a:pPr>
              <a:lnSpc>
                <a:spcPct val="80000"/>
              </a:lnSpc>
              <a:buFontTx/>
              <a:buNone/>
            </a:pPr>
            <a:r>
              <a:rPr lang="en-US" sz="1800" dirty="0">
                <a:latin typeface="Garamond" pitchFamily="18" charset="0"/>
              </a:rPr>
              <a:t>-</a:t>
            </a:r>
            <a:r>
              <a:rPr lang="en-US" sz="1800" b="1" dirty="0">
                <a:latin typeface="Garamond" pitchFamily="18" charset="0"/>
              </a:rPr>
              <a:t>Ctrl-</a:t>
            </a:r>
            <a:r>
              <a:rPr lang="ro-RO" sz="1800" b="1" dirty="0">
                <a:latin typeface="Garamond" pitchFamily="18" charset="0"/>
              </a:rPr>
              <a:t>w</a:t>
            </a:r>
            <a:r>
              <a:rPr lang="en-US" sz="1800" b="1" dirty="0">
                <a:latin typeface="Garamond" pitchFamily="18" charset="0"/>
              </a:rPr>
              <a:t> </a:t>
            </a:r>
            <a:r>
              <a:rPr lang="en-US" sz="1800" dirty="0">
                <a:latin typeface="Garamond" pitchFamily="18" charset="0"/>
              </a:rPr>
              <a:t>–</a:t>
            </a:r>
            <a:r>
              <a:rPr lang="ro-RO" sz="1800" dirty="0">
                <a:latin typeface="Garamond" pitchFamily="18" charset="0"/>
              </a:rPr>
              <a:t> şterge ultimul cuvânt introdus la linia de comandă</a:t>
            </a:r>
          </a:p>
          <a:p>
            <a:pPr>
              <a:lnSpc>
                <a:spcPct val="80000"/>
              </a:lnSpc>
              <a:buFontTx/>
              <a:buNone/>
            </a:pPr>
            <a:r>
              <a:rPr lang="en-US" sz="1800" dirty="0">
                <a:latin typeface="Garamond" pitchFamily="18" charset="0"/>
              </a:rPr>
              <a:t>-</a:t>
            </a:r>
            <a:r>
              <a:rPr lang="en-US" sz="1800" b="1" dirty="0">
                <a:latin typeface="Garamond" pitchFamily="18" charset="0"/>
              </a:rPr>
              <a:t>Ctrl-</a:t>
            </a:r>
            <a:r>
              <a:rPr lang="ro-RO" sz="1800" b="1" dirty="0">
                <a:latin typeface="Garamond" pitchFamily="18" charset="0"/>
              </a:rPr>
              <a:t>h</a:t>
            </a:r>
            <a:r>
              <a:rPr lang="en-US" sz="1800" dirty="0">
                <a:latin typeface="Garamond" pitchFamily="18" charset="0"/>
              </a:rPr>
              <a:t> –</a:t>
            </a:r>
            <a:r>
              <a:rPr lang="ro-RO" sz="1800" dirty="0">
                <a:latin typeface="Garamond" pitchFamily="18" charset="0"/>
              </a:rPr>
              <a:t> şterge ultimul caracter introdus la linia de comandă, fiind folosit atunci când tasta </a:t>
            </a:r>
            <a:r>
              <a:rPr lang="en-US" sz="1800" dirty="0">
                <a:latin typeface="Garamond" pitchFamily="18" charset="0"/>
              </a:rPr>
              <a:t>&lt;BACKSPACE&gt; nu </a:t>
            </a:r>
            <a:r>
              <a:rPr lang="ro-RO" sz="1800" dirty="0">
                <a:latin typeface="Garamond" pitchFamily="18" charset="0"/>
              </a:rPr>
              <a:t>funcţionează</a:t>
            </a:r>
            <a:endParaRPr lang="en-US" sz="1800" dirty="0">
              <a:latin typeface="Garamond" pitchFamily="18" charset="0"/>
            </a:endParaRPr>
          </a:p>
          <a:p>
            <a:pPr>
              <a:lnSpc>
                <a:spcPct val="80000"/>
              </a:lnSpc>
            </a:pPr>
            <a:endParaRPr lang="en-US" sz="1800" dirty="0">
              <a:latin typeface="Garamond"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ro-RO">
                <a:latin typeface="Garamond" pitchFamily="18" charset="0"/>
              </a:rPr>
              <a:t>Determinarea tipului de fişier</a:t>
            </a:r>
            <a:endParaRPr lang="en-US">
              <a:latin typeface="Garamond" pitchFamily="18" charset="0"/>
            </a:endParaRPr>
          </a:p>
        </p:txBody>
      </p:sp>
      <p:sp>
        <p:nvSpPr>
          <p:cNvPr id="79875" name="Rectangle 3"/>
          <p:cNvSpPr>
            <a:spLocks noGrp="1" noChangeArrowheads="1"/>
          </p:cNvSpPr>
          <p:nvPr>
            <p:ph type="body" idx="1"/>
          </p:nvPr>
        </p:nvSpPr>
        <p:spPr/>
        <p:txBody>
          <a:bodyPr/>
          <a:lstStyle/>
          <a:p>
            <a:r>
              <a:rPr lang="ro-RO" sz="3400">
                <a:latin typeface="Garamond" pitchFamily="18" charset="0"/>
              </a:rPr>
              <a:t>Comanda </a:t>
            </a:r>
            <a:r>
              <a:rPr lang="ro-RO" sz="3400" b="1">
                <a:latin typeface="Garamond" pitchFamily="18" charset="0"/>
              </a:rPr>
              <a:t>file</a:t>
            </a:r>
          </a:p>
          <a:p>
            <a:pPr>
              <a:buFontTx/>
              <a:buNone/>
            </a:pPr>
            <a:r>
              <a:rPr lang="ro-RO" sz="3400">
                <a:latin typeface="Garamond" pitchFamily="18" charset="0"/>
              </a:rPr>
              <a:t>Sintaxa generală:</a:t>
            </a:r>
          </a:p>
          <a:p>
            <a:pPr>
              <a:buFontTx/>
              <a:buNone/>
            </a:pPr>
            <a:r>
              <a:rPr lang="ro-RO" sz="3400" b="1">
                <a:latin typeface="Garamond" pitchFamily="18" charset="0"/>
              </a:rPr>
              <a:t>file </a:t>
            </a:r>
            <a:r>
              <a:rPr lang="ro-RO" sz="3400" i="1">
                <a:latin typeface="Garamond" pitchFamily="18" charset="0"/>
              </a:rPr>
              <a:t>nume_fisier</a:t>
            </a:r>
          </a:p>
          <a:p>
            <a:pPr>
              <a:buFontTx/>
              <a:buNone/>
            </a:pPr>
            <a:r>
              <a:rPr lang="ro-RO" sz="3400">
                <a:latin typeface="Garamond" pitchFamily="18" charset="0"/>
              </a:rPr>
              <a:t>Rezultatul comenzii anterioare poate fi: text, executabil, date. </a:t>
            </a:r>
          </a:p>
          <a:p>
            <a:pPr>
              <a:buFontTx/>
              <a:buNone/>
            </a:pPr>
            <a:r>
              <a:rPr lang="ro-RO" sz="1600">
                <a:latin typeface="Courier New" pitchFamily="49" charset="0"/>
              </a:rPr>
              <a:t>-bash-3.00$ file I*</a:t>
            </a:r>
          </a:p>
          <a:p>
            <a:pPr>
              <a:buFontTx/>
              <a:buNone/>
            </a:pPr>
            <a:r>
              <a:rPr lang="ro-RO" sz="1600">
                <a:latin typeface="Courier New" pitchFamily="49" charset="0"/>
              </a:rPr>
              <a:t>ICR.pdf:        Adobe Portable Document Format (PDF)  v1.4</a:t>
            </a:r>
          </a:p>
          <a:p>
            <a:pPr>
              <a:buFontTx/>
              <a:buNone/>
            </a:pPr>
            <a:endParaRPr lang="ro-RO" sz="1600">
              <a:latin typeface="Courier New" pitchFamily="49" charset="0"/>
            </a:endParaRPr>
          </a:p>
          <a:p>
            <a:pPr>
              <a:buFontTx/>
              <a:buNone/>
            </a:pPr>
            <a:endParaRPr lang="en-US" sz="3400">
              <a:latin typeface="Courier New" pitchFamily="49"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ro-RO" sz="3600">
                <a:latin typeface="Garamond" pitchFamily="18" charset="0"/>
              </a:rPr>
              <a:t>Afişarea conţinutului unui fişier ASCII (text)</a:t>
            </a:r>
            <a:endParaRPr lang="en-US" sz="3600">
              <a:latin typeface="Garamond" pitchFamily="18" charset="0"/>
            </a:endParaRPr>
          </a:p>
        </p:txBody>
      </p:sp>
      <p:sp>
        <p:nvSpPr>
          <p:cNvPr id="80899" name="Rectangle 3"/>
          <p:cNvSpPr>
            <a:spLocks noGrp="1" noChangeArrowheads="1"/>
          </p:cNvSpPr>
          <p:nvPr>
            <p:ph type="body" idx="1"/>
          </p:nvPr>
        </p:nvSpPr>
        <p:spPr/>
        <p:txBody>
          <a:bodyPr/>
          <a:lstStyle/>
          <a:p>
            <a:pPr>
              <a:lnSpc>
                <a:spcPct val="80000"/>
              </a:lnSpc>
            </a:pPr>
            <a:r>
              <a:rPr lang="ro-RO" sz="2200" dirty="0">
                <a:latin typeface="Garamond" pitchFamily="18" charset="0"/>
              </a:rPr>
              <a:t>Comanda </a:t>
            </a:r>
            <a:r>
              <a:rPr lang="ro-RO" sz="2200" b="1" dirty="0">
                <a:latin typeface="Garamond" pitchFamily="18" charset="0"/>
              </a:rPr>
              <a:t>cat</a:t>
            </a:r>
          </a:p>
          <a:p>
            <a:pPr>
              <a:lnSpc>
                <a:spcPct val="80000"/>
              </a:lnSpc>
              <a:buFontTx/>
              <a:buNone/>
            </a:pPr>
            <a:r>
              <a:rPr lang="ro-RO" sz="2200" dirty="0">
                <a:latin typeface="Garamond" pitchFamily="18" charset="0"/>
              </a:rPr>
              <a:t>Sintaxa generală:</a:t>
            </a:r>
          </a:p>
          <a:p>
            <a:pPr>
              <a:lnSpc>
                <a:spcPct val="80000"/>
              </a:lnSpc>
              <a:buFontTx/>
              <a:buNone/>
            </a:pPr>
            <a:r>
              <a:rPr lang="ro-RO" sz="2200" b="1" dirty="0">
                <a:latin typeface="Garamond" pitchFamily="18" charset="0"/>
              </a:rPr>
              <a:t>cat </a:t>
            </a:r>
            <a:r>
              <a:rPr lang="ro-RO" sz="2200" i="1" dirty="0">
                <a:latin typeface="Garamond" pitchFamily="18" charset="0"/>
              </a:rPr>
              <a:t>nume_fisier</a:t>
            </a:r>
          </a:p>
          <a:p>
            <a:pPr>
              <a:lnSpc>
                <a:spcPct val="80000"/>
              </a:lnSpc>
            </a:pPr>
            <a:r>
              <a:rPr lang="ro-RO" sz="2200" dirty="0">
                <a:latin typeface="Garamond" pitchFamily="18" charset="0"/>
              </a:rPr>
              <a:t>Comanda </a:t>
            </a:r>
            <a:r>
              <a:rPr lang="ro-RO" sz="2200" b="1" dirty="0">
                <a:latin typeface="Garamond" pitchFamily="18" charset="0"/>
              </a:rPr>
              <a:t>more</a:t>
            </a:r>
          </a:p>
          <a:p>
            <a:pPr>
              <a:lnSpc>
                <a:spcPct val="80000"/>
              </a:lnSpc>
              <a:buFontTx/>
              <a:buNone/>
            </a:pPr>
            <a:r>
              <a:rPr lang="ro-RO" sz="2200" dirty="0">
                <a:latin typeface="Garamond" pitchFamily="18" charset="0"/>
              </a:rPr>
              <a:t>Sintaxa generală:</a:t>
            </a:r>
          </a:p>
          <a:p>
            <a:pPr>
              <a:lnSpc>
                <a:spcPct val="80000"/>
              </a:lnSpc>
              <a:buFontTx/>
              <a:buNone/>
            </a:pPr>
            <a:r>
              <a:rPr lang="ro-RO" sz="2200" b="1" dirty="0">
                <a:latin typeface="Garamond" pitchFamily="18" charset="0"/>
              </a:rPr>
              <a:t>more </a:t>
            </a:r>
            <a:r>
              <a:rPr lang="ro-RO" sz="2200" i="1" dirty="0">
                <a:latin typeface="Garamond" pitchFamily="18" charset="0"/>
              </a:rPr>
              <a:t>nume_fisier</a:t>
            </a:r>
          </a:p>
          <a:p>
            <a:pPr>
              <a:lnSpc>
                <a:spcPct val="80000"/>
              </a:lnSpc>
            </a:pPr>
            <a:r>
              <a:rPr lang="ro-RO" sz="2200" dirty="0">
                <a:latin typeface="Garamond" pitchFamily="18" charset="0"/>
              </a:rPr>
              <a:t>Comanda </a:t>
            </a:r>
            <a:r>
              <a:rPr lang="ro-RO" sz="2200" b="1" dirty="0">
                <a:latin typeface="Garamond" pitchFamily="18" charset="0"/>
              </a:rPr>
              <a:t>head</a:t>
            </a:r>
          </a:p>
          <a:p>
            <a:pPr>
              <a:lnSpc>
                <a:spcPct val="80000"/>
              </a:lnSpc>
              <a:buFontTx/>
              <a:buNone/>
            </a:pPr>
            <a:r>
              <a:rPr lang="ro-RO" sz="2200" dirty="0">
                <a:latin typeface="Garamond" pitchFamily="18" charset="0"/>
              </a:rPr>
              <a:t>Sintaxa generală:</a:t>
            </a:r>
          </a:p>
          <a:p>
            <a:pPr>
              <a:lnSpc>
                <a:spcPct val="80000"/>
              </a:lnSpc>
              <a:buFontTx/>
              <a:buNone/>
            </a:pPr>
            <a:r>
              <a:rPr lang="ro-RO" sz="2200" b="1" dirty="0">
                <a:latin typeface="Garamond" pitchFamily="18" charset="0"/>
              </a:rPr>
              <a:t>head </a:t>
            </a:r>
            <a:r>
              <a:rPr lang="en-US" sz="2200" b="1" dirty="0">
                <a:latin typeface="Garamond" pitchFamily="18" charset="0"/>
              </a:rPr>
              <a:t>[-n] </a:t>
            </a:r>
            <a:r>
              <a:rPr lang="ro-RO" sz="2200" i="1" dirty="0">
                <a:latin typeface="Garamond" pitchFamily="18" charset="0"/>
              </a:rPr>
              <a:t>nume_fisier</a:t>
            </a:r>
          </a:p>
          <a:p>
            <a:pPr>
              <a:lnSpc>
                <a:spcPct val="80000"/>
              </a:lnSpc>
            </a:pPr>
            <a:r>
              <a:rPr lang="ro-RO" sz="2200" dirty="0">
                <a:latin typeface="Garamond" pitchFamily="18" charset="0"/>
              </a:rPr>
              <a:t>Comanda </a:t>
            </a:r>
            <a:r>
              <a:rPr lang="ro-RO" sz="2200" b="1" dirty="0">
                <a:latin typeface="Garamond" pitchFamily="18" charset="0"/>
              </a:rPr>
              <a:t>tail</a:t>
            </a:r>
          </a:p>
          <a:p>
            <a:pPr>
              <a:lnSpc>
                <a:spcPct val="80000"/>
              </a:lnSpc>
              <a:buFontTx/>
              <a:buNone/>
            </a:pPr>
            <a:r>
              <a:rPr lang="ro-RO" sz="2200" dirty="0">
                <a:latin typeface="Garamond" pitchFamily="18" charset="0"/>
              </a:rPr>
              <a:t>Sintaxa generală:</a:t>
            </a:r>
          </a:p>
          <a:p>
            <a:pPr>
              <a:lnSpc>
                <a:spcPct val="80000"/>
              </a:lnSpc>
              <a:buFontTx/>
              <a:buNone/>
            </a:pPr>
            <a:r>
              <a:rPr lang="ro-RO" sz="2200" b="1" dirty="0">
                <a:latin typeface="Garamond" pitchFamily="18" charset="0"/>
              </a:rPr>
              <a:t>tail </a:t>
            </a:r>
            <a:r>
              <a:rPr lang="en-US" sz="2200" b="1" dirty="0">
                <a:latin typeface="Garamond" pitchFamily="18" charset="0"/>
              </a:rPr>
              <a:t>[-n] </a:t>
            </a:r>
            <a:r>
              <a:rPr lang="ro-RO" sz="2200" i="1" dirty="0">
                <a:latin typeface="Garamond" pitchFamily="18" charset="0"/>
              </a:rPr>
              <a:t>nume_fisier</a:t>
            </a:r>
          </a:p>
          <a:p>
            <a:pPr>
              <a:lnSpc>
                <a:spcPct val="80000"/>
              </a:lnSpc>
              <a:buFontTx/>
              <a:buNone/>
            </a:pPr>
            <a:endParaRPr lang="ro-RO" sz="2200" dirty="0">
              <a:latin typeface="Courier New" pitchFamily="49" charset="0"/>
            </a:endParaRPr>
          </a:p>
          <a:p>
            <a:pPr>
              <a:lnSpc>
                <a:spcPct val="80000"/>
              </a:lnSpc>
              <a:buFontTx/>
              <a:buNone/>
            </a:pPr>
            <a:endParaRPr lang="en-US" sz="2200" dirty="0">
              <a:latin typeface="Courier New"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z="3600">
                <a:latin typeface="Garamond" pitchFamily="18" charset="0"/>
              </a:rPr>
              <a:t>Alte comenzi</a:t>
            </a:r>
            <a:r>
              <a:rPr lang="ro-RO" sz="3600">
                <a:latin typeface="Garamond" pitchFamily="18" charset="0"/>
              </a:rPr>
              <a:t> </a:t>
            </a:r>
            <a:r>
              <a:rPr lang="en-US" sz="3600">
                <a:latin typeface="Garamond" pitchFamily="18" charset="0"/>
              </a:rPr>
              <a:t>pentru lucrul cu fi</a:t>
            </a:r>
            <a:r>
              <a:rPr lang="ro-RO" sz="3600">
                <a:latin typeface="Garamond" pitchFamily="18" charset="0"/>
              </a:rPr>
              <a:t>ş</a:t>
            </a:r>
            <a:r>
              <a:rPr lang="en-US" sz="3600">
                <a:latin typeface="Garamond" pitchFamily="18" charset="0"/>
              </a:rPr>
              <a:t>iere</a:t>
            </a:r>
          </a:p>
        </p:txBody>
      </p:sp>
      <p:sp>
        <p:nvSpPr>
          <p:cNvPr id="81923" name="Rectangle 3"/>
          <p:cNvSpPr>
            <a:spLocks noGrp="1" noChangeArrowheads="1"/>
          </p:cNvSpPr>
          <p:nvPr>
            <p:ph type="body" idx="1"/>
          </p:nvPr>
        </p:nvSpPr>
        <p:spPr>
          <a:xfrm>
            <a:off x="457200" y="1295400"/>
            <a:ext cx="8229600" cy="4830763"/>
          </a:xfrm>
        </p:spPr>
        <p:txBody>
          <a:bodyPr/>
          <a:lstStyle/>
          <a:p>
            <a:pPr>
              <a:lnSpc>
                <a:spcPct val="80000"/>
              </a:lnSpc>
            </a:pPr>
            <a:r>
              <a:rPr lang="ro-RO" sz="2400">
                <a:latin typeface="Garamond" pitchFamily="18" charset="0"/>
              </a:rPr>
              <a:t>Comanda </a:t>
            </a:r>
            <a:r>
              <a:rPr lang="ro-RO" sz="2400" b="1">
                <a:latin typeface="Garamond" pitchFamily="18" charset="0"/>
              </a:rPr>
              <a:t>wc (word count) </a:t>
            </a:r>
            <a:r>
              <a:rPr lang="ro-RO" sz="2400">
                <a:latin typeface="Garamond" pitchFamily="18" charset="0"/>
              </a:rPr>
              <a:t>–utilizată pentru a număra linii, cuvinte, octeţi sau caractere într-un fişier</a:t>
            </a:r>
            <a:endParaRPr lang="ro-RO" sz="2400" b="1">
              <a:latin typeface="Garamond" pitchFamily="18" charset="0"/>
            </a:endParaRPr>
          </a:p>
          <a:p>
            <a:pPr>
              <a:lnSpc>
                <a:spcPct val="80000"/>
              </a:lnSpc>
              <a:buFontTx/>
              <a:buNone/>
            </a:pPr>
            <a:r>
              <a:rPr lang="ro-RO" sz="2400">
                <a:latin typeface="Garamond" pitchFamily="18" charset="0"/>
              </a:rPr>
              <a:t>Sintaxa generală:</a:t>
            </a:r>
          </a:p>
          <a:p>
            <a:pPr>
              <a:lnSpc>
                <a:spcPct val="80000"/>
              </a:lnSpc>
              <a:buFontTx/>
              <a:buNone/>
            </a:pPr>
            <a:r>
              <a:rPr lang="ro-RO" sz="2400" b="1">
                <a:latin typeface="Garamond" pitchFamily="18" charset="0"/>
              </a:rPr>
              <a:t>wc [optiune] </a:t>
            </a:r>
            <a:r>
              <a:rPr lang="ro-RO" sz="2400" i="1">
                <a:latin typeface="Garamond" pitchFamily="18" charset="0"/>
              </a:rPr>
              <a:t>nume_fisier</a:t>
            </a:r>
          </a:p>
          <a:p>
            <a:pPr>
              <a:lnSpc>
                <a:spcPct val="80000"/>
              </a:lnSpc>
              <a:buFontTx/>
              <a:buNone/>
            </a:pPr>
            <a:r>
              <a:rPr lang="ro-RO" sz="2400">
                <a:latin typeface="Garamond" pitchFamily="18" charset="0"/>
              </a:rPr>
              <a:t>unde optiunile sunt:</a:t>
            </a:r>
          </a:p>
          <a:p>
            <a:pPr>
              <a:lnSpc>
                <a:spcPct val="80000"/>
              </a:lnSpc>
              <a:buFontTx/>
              <a:buNone/>
            </a:pPr>
            <a:r>
              <a:rPr lang="ro-RO" sz="2400">
                <a:latin typeface="Garamond" pitchFamily="18" charset="0"/>
              </a:rPr>
              <a:t>		-l linii</a:t>
            </a:r>
          </a:p>
          <a:p>
            <a:pPr>
              <a:lnSpc>
                <a:spcPct val="80000"/>
              </a:lnSpc>
              <a:buFontTx/>
              <a:buNone/>
            </a:pPr>
            <a:r>
              <a:rPr lang="ro-RO" sz="2400">
                <a:latin typeface="Garamond" pitchFamily="18" charset="0"/>
              </a:rPr>
              <a:t>		-w cuvinte</a:t>
            </a:r>
          </a:p>
          <a:p>
            <a:pPr>
              <a:lnSpc>
                <a:spcPct val="80000"/>
              </a:lnSpc>
              <a:buFontTx/>
              <a:buNone/>
            </a:pPr>
            <a:r>
              <a:rPr lang="ro-RO" sz="2400">
                <a:latin typeface="Garamond" pitchFamily="18" charset="0"/>
              </a:rPr>
              <a:t>		-c octeţi		</a:t>
            </a:r>
          </a:p>
          <a:p>
            <a:pPr>
              <a:lnSpc>
                <a:spcPct val="80000"/>
              </a:lnSpc>
              <a:buFontTx/>
              <a:buNone/>
            </a:pPr>
            <a:r>
              <a:rPr lang="ro-RO" sz="2400">
                <a:latin typeface="Garamond" pitchFamily="18" charset="0"/>
              </a:rPr>
              <a:t>		-m caractere</a:t>
            </a:r>
            <a:r>
              <a:rPr lang="ro-RO" sz="2400"/>
              <a:t> </a:t>
            </a:r>
          </a:p>
          <a:p>
            <a:pPr>
              <a:lnSpc>
                <a:spcPct val="80000"/>
              </a:lnSpc>
              <a:buFontTx/>
              <a:buNone/>
            </a:pPr>
            <a:r>
              <a:rPr lang="ro-RO" sz="2400">
                <a:latin typeface="Courier New" pitchFamily="49" charset="0"/>
              </a:rPr>
              <a:t>	</a:t>
            </a:r>
          </a:p>
          <a:p>
            <a:pPr>
              <a:lnSpc>
                <a:spcPct val="80000"/>
              </a:lnSpc>
              <a:buFontTx/>
              <a:buNone/>
            </a:pPr>
            <a:r>
              <a:rPr lang="ro-RO" sz="2400">
                <a:latin typeface="Courier New" pitchFamily="49" charset="0"/>
              </a:rPr>
              <a:t>wc pico.save</a:t>
            </a:r>
          </a:p>
          <a:p>
            <a:pPr>
              <a:lnSpc>
                <a:spcPct val="80000"/>
              </a:lnSpc>
              <a:buFontTx/>
              <a:buNone/>
            </a:pPr>
            <a:r>
              <a:rPr lang="ro-RO" sz="2400">
                <a:latin typeface="Courier New" pitchFamily="49" charset="0"/>
              </a:rPr>
              <a:t>	4      13      64 pico.save</a:t>
            </a:r>
          </a:p>
          <a:p>
            <a:pPr>
              <a:lnSpc>
                <a:spcPct val="80000"/>
              </a:lnSpc>
              <a:buFontTx/>
              <a:buNone/>
            </a:pPr>
            <a:r>
              <a:rPr lang="ro-RO" sz="2400">
                <a:latin typeface="Courier New" pitchFamily="49" charset="0"/>
              </a:rPr>
              <a:t>4 linii, 13 cuvinte, 64 de octeţi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z="3600">
                <a:latin typeface="Garamond" pitchFamily="18" charset="0"/>
              </a:rPr>
              <a:t>Alte comenzi</a:t>
            </a:r>
            <a:r>
              <a:rPr lang="ro-RO" sz="3600">
                <a:latin typeface="Garamond" pitchFamily="18" charset="0"/>
              </a:rPr>
              <a:t> </a:t>
            </a:r>
            <a:r>
              <a:rPr lang="en-US" sz="3600">
                <a:latin typeface="Garamond" pitchFamily="18" charset="0"/>
              </a:rPr>
              <a:t>pentru lucrul cu fi</a:t>
            </a:r>
            <a:r>
              <a:rPr lang="ro-RO" sz="3600">
                <a:latin typeface="Garamond" pitchFamily="18" charset="0"/>
              </a:rPr>
              <a:t>ş</a:t>
            </a:r>
            <a:r>
              <a:rPr lang="en-US" sz="3600">
                <a:latin typeface="Garamond" pitchFamily="18" charset="0"/>
              </a:rPr>
              <a:t>iere</a:t>
            </a:r>
          </a:p>
        </p:txBody>
      </p:sp>
      <p:sp>
        <p:nvSpPr>
          <p:cNvPr id="83971" name="Rectangle 3"/>
          <p:cNvSpPr>
            <a:spLocks noGrp="1" noChangeArrowheads="1"/>
          </p:cNvSpPr>
          <p:nvPr>
            <p:ph type="body" idx="1"/>
          </p:nvPr>
        </p:nvSpPr>
        <p:spPr>
          <a:xfrm>
            <a:off x="457200" y="1295400"/>
            <a:ext cx="8229600" cy="4830763"/>
          </a:xfrm>
        </p:spPr>
        <p:txBody>
          <a:bodyPr/>
          <a:lstStyle/>
          <a:p>
            <a:pPr>
              <a:lnSpc>
                <a:spcPct val="90000"/>
              </a:lnSpc>
            </a:pPr>
            <a:r>
              <a:rPr lang="ro-RO" sz="2400">
                <a:latin typeface="Garamond" pitchFamily="18" charset="0"/>
              </a:rPr>
              <a:t>Comanda </a:t>
            </a:r>
            <a:r>
              <a:rPr lang="ro-RO" sz="2400" b="1">
                <a:latin typeface="Garamond" pitchFamily="18" charset="0"/>
              </a:rPr>
              <a:t>diff (difference) </a:t>
            </a:r>
            <a:r>
              <a:rPr lang="ro-RO" sz="2400">
                <a:latin typeface="Garamond" pitchFamily="18" charset="0"/>
              </a:rPr>
              <a:t>–utilizată pentru a compara două fişiere text şi a afla diferenţele dintre ele</a:t>
            </a:r>
            <a:endParaRPr lang="ro-RO" sz="2400" b="1">
              <a:latin typeface="Garamond" pitchFamily="18" charset="0"/>
            </a:endParaRPr>
          </a:p>
          <a:p>
            <a:pPr>
              <a:lnSpc>
                <a:spcPct val="90000"/>
              </a:lnSpc>
              <a:buFontTx/>
              <a:buNone/>
            </a:pPr>
            <a:r>
              <a:rPr lang="ro-RO" sz="2400">
                <a:latin typeface="Garamond" pitchFamily="18" charset="0"/>
              </a:rPr>
              <a:t>Sintaxa generală:</a:t>
            </a:r>
          </a:p>
          <a:p>
            <a:pPr>
              <a:lnSpc>
                <a:spcPct val="90000"/>
              </a:lnSpc>
              <a:buFontTx/>
              <a:buNone/>
            </a:pPr>
            <a:r>
              <a:rPr lang="ro-RO" sz="2400" b="1">
                <a:latin typeface="Garamond" pitchFamily="18" charset="0"/>
              </a:rPr>
              <a:t>diff [optiune] </a:t>
            </a:r>
            <a:r>
              <a:rPr lang="ro-RO" sz="2400" i="1">
                <a:latin typeface="Garamond" pitchFamily="18" charset="0"/>
              </a:rPr>
              <a:t>fisier_1 fisier_2</a:t>
            </a:r>
          </a:p>
          <a:p>
            <a:pPr>
              <a:lnSpc>
                <a:spcPct val="90000"/>
              </a:lnSpc>
              <a:buFontTx/>
              <a:buNone/>
            </a:pPr>
            <a:r>
              <a:rPr lang="ro-RO" sz="2400">
                <a:latin typeface="Garamond" pitchFamily="18" charset="0"/>
              </a:rPr>
              <a:t>Rezultatul comenzii afişează diferenţele linie cu linie dintre cele două fişiere text</a:t>
            </a:r>
          </a:p>
          <a:p>
            <a:pPr>
              <a:lnSpc>
                <a:spcPct val="90000"/>
              </a:lnSpc>
              <a:buFontTx/>
              <a:buNone/>
            </a:pPr>
            <a:r>
              <a:rPr lang="ro-RO" sz="2400">
                <a:latin typeface="Garamond" pitchFamily="18" charset="0"/>
              </a:rPr>
              <a:t>Putem folosi două optiuni:</a:t>
            </a:r>
          </a:p>
          <a:p>
            <a:pPr>
              <a:lnSpc>
                <a:spcPct val="90000"/>
              </a:lnSpc>
              <a:buFontTx/>
              <a:buNone/>
            </a:pPr>
            <a:r>
              <a:rPr lang="ro-RO" sz="2400">
                <a:latin typeface="Garamond" pitchFamily="18" charset="0"/>
              </a:rPr>
              <a:t>		-i ignoră diferenţele între litere mari şi mici</a:t>
            </a:r>
          </a:p>
          <a:p>
            <a:pPr>
              <a:lnSpc>
                <a:spcPct val="90000"/>
              </a:lnSpc>
              <a:buFontTx/>
              <a:buNone/>
            </a:pPr>
            <a:r>
              <a:rPr lang="ro-RO" sz="2400">
                <a:latin typeface="Garamond" pitchFamily="18" charset="0"/>
              </a:rPr>
              <a:t>		-c oferă o comparare detaliată: întâi sunt afişate datele referitoare la creare pentru cele două fişiere, apoi liniile din fisier_1, cu semnul – in faţa celor diferite faţă de cele din fisier_2. La fel pentru fisier_2, cu semnul </a:t>
            </a:r>
            <a:r>
              <a:rPr lang="en-US" sz="2400">
                <a:latin typeface="Garamond" pitchFamily="18" charset="0"/>
              </a:rPr>
              <a:t>+ </a:t>
            </a:r>
            <a:r>
              <a:rPr lang="ro-RO" sz="2400">
                <a:latin typeface="Garamond" pitchFamily="18" charset="0"/>
              </a:rPr>
              <a:t>pentru liniile diferite faţă de fisier_1</a:t>
            </a:r>
            <a:endParaRPr lang="ro-RO" sz="2400">
              <a:latin typeface="Courier New" pitchFamily="49"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dirty="0" err="1">
                <a:latin typeface="Garamond" pitchFamily="18" charset="0"/>
              </a:rPr>
              <a:t>Comenzi</a:t>
            </a:r>
            <a:r>
              <a:rPr lang="en-US" dirty="0">
                <a:latin typeface="Garamond" pitchFamily="18" charset="0"/>
              </a:rPr>
              <a:t> Unix</a:t>
            </a:r>
            <a:r>
              <a:rPr lang="ro-RO" dirty="0">
                <a:latin typeface="Garamond" pitchFamily="18" charset="0"/>
              </a:rPr>
              <a:t>/Linux</a:t>
            </a:r>
            <a:endParaRPr lang="en-US" dirty="0">
              <a:latin typeface="Garamond" pitchFamily="18" charset="0"/>
            </a:endParaRPr>
          </a:p>
        </p:txBody>
      </p:sp>
      <p:sp>
        <p:nvSpPr>
          <p:cNvPr id="82947" name="Rectangle 3"/>
          <p:cNvSpPr>
            <a:spLocks noGrp="1" noChangeArrowheads="1"/>
          </p:cNvSpPr>
          <p:nvPr>
            <p:ph type="body" idx="1"/>
          </p:nvPr>
        </p:nvSpPr>
        <p:spPr/>
        <p:txBody>
          <a:bodyPr/>
          <a:lstStyle/>
          <a:p>
            <a:r>
              <a:rPr lang="en-US">
                <a:latin typeface="Garamond" pitchFamily="18" charset="0"/>
              </a:rPr>
              <a:t>http://www.computerhope.com/unix.htm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3800">
                <a:latin typeface="Garamond" pitchFamily="18" charset="0"/>
              </a:rPr>
              <a:t>Caracteristicile unui SO modern</a:t>
            </a:r>
          </a:p>
        </p:txBody>
      </p:sp>
      <p:sp>
        <p:nvSpPr>
          <p:cNvPr id="77827" name="Rectangle 3"/>
          <p:cNvSpPr>
            <a:spLocks noGrp="1" noChangeArrowheads="1"/>
          </p:cNvSpPr>
          <p:nvPr>
            <p:ph type="body" idx="1"/>
          </p:nvPr>
        </p:nvSpPr>
        <p:spPr/>
        <p:txBody>
          <a:bodyPr/>
          <a:lstStyle/>
          <a:p>
            <a:r>
              <a:rPr lang="ro-RO" dirty="0">
                <a:latin typeface="Garamond" pitchFamily="18" charset="0"/>
              </a:rPr>
              <a:t>Arhitectură Microkernel</a:t>
            </a:r>
          </a:p>
          <a:p>
            <a:r>
              <a:rPr lang="ro-RO" dirty="0">
                <a:latin typeface="Garamond" pitchFamily="18" charset="0"/>
              </a:rPr>
              <a:t>Multithreading</a:t>
            </a:r>
          </a:p>
          <a:p>
            <a:r>
              <a:rPr lang="ro-RO" dirty="0">
                <a:latin typeface="Garamond" pitchFamily="18" charset="0"/>
              </a:rPr>
              <a:t>Multiprocesare simetrică</a:t>
            </a:r>
          </a:p>
          <a:p>
            <a:r>
              <a:rPr lang="ro-RO" dirty="0">
                <a:latin typeface="Garamond" pitchFamily="18" charset="0"/>
              </a:rPr>
              <a:t>Sisteme de operare distribuite</a:t>
            </a:r>
          </a:p>
          <a:p>
            <a:r>
              <a:rPr lang="ro-RO" dirty="0">
                <a:latin typeface="Garamond" pitchFamily="18" charset="0"/>
              </a:rPr>
              <a:t>Proiectare orientată obiect</a:t>
            </a:r>
            <a:endParaRPr lang="en-US" dirty="0">
              <a:latin typeface="Garamond"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3800" dirty="0" err="1">
                <a:latin typeface="Garamond" pitchFamily="18" charset="0"/>
              </a:rPr>
              <a:t>Caracteristicile</a:t>
            </a:r>
            <a:r>
              <a:rPr lang="en-US" sz="3800" dirty="0">
                <a:latin typeface="Garamond" pitchFamily="18" charset="0"/>
              </a:rPr>
              <a:t> </a:t>
            </a:r>
            <a:r>
              <a:rPr lang="en-US" sz="3800" dirty="0" err="1">
                <a:latin typeface="Garamond" pitchFamily="18" charset="0"/>
              </a:rPr>
              <a:t>unui</a:t>
            </a:r>
            <a:r>
              <a:rPr lang="en-US" sz="3800" dirty="0">
                <a:latin typeface="Garamond" pitchFamily="18" charset="0"/>
              </a:rPr>
              <a:t> SO modern</a:t>
            </a:r>
          </a:p>
        </p:txBody>
      </p:sp>
      <p:sp>
        <p:nvSpPr>
          <p:cNvPr id="77827" name="Rectangle 3"/>
          <p:cNvSpPr>
            <a:spLocks noGrp="1" noChangeArrowheads="1"/>
          </p:cNvSpPr>
          <p:nvPr>
            <p:ph type="body" idx="1"/>
          </p:nvPr>
        </p:nvSpPr>
        <p:spPr/>
        <p:txBody>
          <a:bodyPr/>
          <a:lstStyle/>
          <a:p>
            <a:r>
              <a:rPr lang="ro-RO" sz="2500" b="1" dirty="0">
                <a:latin typeface="Garamond" pitchFamily="18" charset="0"/>
              </a:rPr>
              <a:t>Arhitectură </a:t>
            </a:r>
            <a:r>
              <a:rPr lang="ro-RO" sz="2500" b="1" dirty="0" err="1">
                <a:latin typeface="Garamond" pitchFamily="18" charset="0"/>
              </a:rPr>
              <a:t>Microkernel</a:t>
            </a:r>
            <a:endParaRPr lang="en-US" sz="2500" b="1" dirty="0">
              <a:latin typeface="Garamond" pitchFamily="18" charset="0"/>
            </a:endParaRPr>
          </a:p>
          <a:p>
            <a:endParaRPr lang="ro-RO" dirty="0">
              <a:latin typeface="Garamond" pitchFamily="18" charset="0"/>
            </a:endParaRPr>
          </a:p>
        </p:txBody>
      </p:sp>
      <p:pic>
        <p:nvPicPr>
          <p:cNvPr id="3" name="Graphic 2">
            <a:extLst>
              <a:ext uri="{FF2B5EF4-FFF2-40B4-BE49-F238E27FC236}">
                <a16:creationId xmlns:a16="http://schemas.microsoft.com/office/drawing/2014/main" id="{EEA4723C-B165-483E-8313-F4257D4B5D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0125" y="2133600"/>
            <a:ext cx="7143750" cy="3810000"/>
          </a:xfrm>
          <a:prstGeom prst="rect">
            <a:avLst/>
          </a:prstGeom>
        </p:spPr>
      </p:pic>
    </p:spTree>
    <p:extLst>
      <p:ext uri="{BB962C8B-B14F-4D97-AF65-F5344CB8AC3E}">
        <p14:creationId xmlns:p14="http://schemas.microsoft.com/office/powerpoint/2010/main" val="75378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atin typeface="Garamond" pitchFamily="18" charset="0"/>
              </a:rPr>
              <a:t>Comenzi de ba</a:t>
            </a:r>
            <a:r>
              <a:rPr lang="ro-RO">
                <a:latin typeface="Garamond" pitchFamily="18" charset="0"/>
              </a:rPr>
              <a:t>ză Unix/Linux</a:t>
            </a:r>
            <a:endParaRPr lang="en-US">
              <a:latin typeface="Garamond" pitchFamily="18" charset="0"/>
            </a:endParaRPr>
          </a:p>
        </p:txBody>
      </p:sp>
      <p:sp>
        <p:nvSpPr>
          <p:cNvPr id="71683" name="Rectangle 3"/>
          <p:cNvSpPr>
            <a:spLocks noGrp="1" noChangeArrowheads="1"/>
          </p:cNvSpPr>
          <p:nvPr>
            <p:ph type="body" idx="1"/>
          </p:nvPr>
        </p:nvSpPr>
        <p:spPr/>
        <p:txBody>
          <a:bodyPr/>
          <a:lstStyle/>
          <a:p>
            <a:r>
              <a:rPr lang="ro-RO" b="1" dirty="0">
                <a:latin typeface="Garamond" pitchFamily="18" charset="0"/>
              </a:rPr>
              <a:t>cd</a:t>
            </a:r>
            <a:r>
              <a:rPr lang="ro-RO" dirty="0">
                <a:latin typeface="Garamond" pitchFamily="18" charset="0"/>
              </a:rPr>
              <a:t> (change directory) – comandă folosită pentru a naviga prin sistemul de fişiere</a:t>
            </a:r>
          </a:p>
          <a:p>
            <a:r>
              <a:rPr lang="ro-RO" dirty="0">
                <a:latin typeface="Garamond" pitchFamily="18" charset="0"/>
              </a:rPr>
              <a:t>cd ..</a:t>
            </a:r>
          </a:p>
          <a:p>
            <a:r>
              <a:rPr lang="ro-RO" dirty="0">
                <a:latin typeface="Garamond" pitchFamily="18" charset="0"/>
              </a:rPr>
              <a:t>cd</a:t>
            </a:r>
          </a:p>
          <a:p>
            <a:r>
              <a:rPr lang="en-US" dirty="0">
                <a:latin typeface="Garamond" pitchFamily="18" charset="0"/>
              </a:rPr>
              <a:t>c</a:t>
            </a:r>
            <a:r>
              <a:rPr lang="ro-RO" dirty="0">
                <a:latin typeface="Garamond" pitchFamily="18" charset="0"/>
              </a:rPr>
              <a:t>d </a:t>
            </a:r>
            <a:r>
              <a:rPr lang="en-US" dirty="0">
                <a:latin typeface="Garamond" pitchFamily="18" charset="0"/>
              </a:rPr>
              <a:t>~</a:t>
            </a:r>
          </a:p>
          <a:p>
            <a:r>
              <a:rPr lang="en-US" dirty="0">
                <a:latin typeface="Garamond" pitchFamily="18" charset="0"/>
              </a:rPr>
              <a:t>c</a:t>
            </a:r>
            <a:r>
              <a:rPr lang="ro-RO" dirty="0">
                <a:latin typeface="Garamond" pitchFamily="18" charset="0"/>
              </a:rPr>
              <a:t>d </a:t>
            </a:r>
            <a:r>
              <a:rPr lang="en-US" dirty="0">
                <a:latin typeface="Garamond" pitchFamily="18" charset="0"/>
              </a:rPr>
              <a:t>$HOME </a:t>
            </a:r>
          </a:p>
          <a:p>
            <a:r>
              <a:rPr lang="en-US" dirty="0">
                <a:latin typeface="Garamond" pitchFamily="18" charset="0"/>
              </a:rPr>
              <a:t>c</a:t>
            </a:r>
            <a:r>
              <a:rPr lang="ro-RO" dirty="0">
                <a:latin typeface="Garamond" pitchFamily="18" charset="0"/>
              </a:rPr>
              <a:t>d </a:t>
            </a:r>
            <a:r>
              <a:rPr lang="en-US" dirty="0">
                <a:latin typeface="Garamond" pitchFamily="18" charset="0"/>
              </a:rPr>
              <a:t>/</a:t>
            </a:r>
            <a:r>
              <a:rPr lang="en-US" dirty="0" err="1">
                <a:latin typeface="Garamond" pitchFamily="18" charset="0"/>
              </a:rPr>
              <a:t>etc</a:t>
            </a:r>
            <a:r>
              <a:rPr lang="en-US" dirty="0">
                <a:latin typeface="Garamond" pitchFamily="18" charset="0"/>
              </a:rPr>
              <a:t>/opt</a:t>
            </a:r>
          </a:p>
          <a:p>
            <a:pPr marL="0" indent="0">
              <a:buNone/>
            </a:pPr>
            <a:r>
              <a:rPr lang="en-US" dirty="0">
                <a:latin typeface="Garamond" pitchFamily="18" charset="0"/>
              </a:rPr>
              <a:t>Aten</a:t>
            </a:r>
            <a:r>
              <a:rPr lang="ro-RO" dirty="0">
                <a:latin typeface="Garamond" pitchFamily="18" charset="0"/>
              </a:rPr>
              <a:t>ț</a:t>
            </a:r>
            <a:r>
              <a:rPr lang="en-US" dirty="0" err="1">
                <a:latin typeface="Garamond" pitchFamily="18" charset="0"/>
              </a:rPr>
              <a:t>ie</a:t>
            </a:r>
            <a:r>
              <a:rPr lang="ro-RO" dirty="0">
                <a:latin typeface="Garamond" pitchFamily="18" charset="0"/>
              </a:rPr>
              <a:t> la căile relative/căile absolute</a:t>
            </a:r>
            <a:endParaRPr lang="en-US" dirty="0">
              <a:latin typeface="Garamond"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600" dirty="0" err="1">
                <a:latin typeface="Garamond" pitchFamily="18" charset="0"/>
              </a:rPr>
              <a:t>Caracteristicile</a:t>
            </a:r>
            <a:r>
              <a:rPr lang="en-US" sz="3600" dirty="0">
                <a:latin typeface="Garamond" pitchFamily="18" charset="0"/>
              </a:rPr>
              <a:t> </a:t>
            </a:r>
            <a:r>
              <a:rPr lang="en-US" sz="3600" dirty="0" err="1">
                <a:latin typeface="Garamond" pitchFamily="18" charset="0"/>
              </a:rPr>
              <a:t>unui</a:t>
            </a:r>
            <a:r>
              <a:rPr lang="en-US" sz="3600" dirty="0">
                <a:latin typeface="Garamond" pitchFamily="18" charset="0"/>
              </a:rPr>
              <a:t> SO modern</a:t>
            </a:r>
            <a:endParaRPr lang="en-US" sz="3300" dirty="0">
              <a:latin typeface="Garamond" pitchFamily="18" charset="0"/>
            </a:endParaRPr>
          </a:p>
        </p:txBody>
      </p:sp>
      <p:sp>
        <p:nvSpPr>
          <p:cNvPr id="16387" name="Rectangle 3"/>
          <p:cNvSpPr>
            <a:spLocks noGrp="1" noChangeArrowheads="1"/>
          </p:cNvSpPr>
          <p:nvPr>
            <p:ph type="body" idx="1"/>
          </p:nvPr>
        </p:nvSpPr>
        <p:spPr>
          <a:xfrm>
            <a:off x="533400" y="1219200"/>
            <a:ext cx="8229600" cy="5211763"/>
          </a:xfrm>
        </p:spPr>
        <p:txBody>
          <a:bodyPr/>
          <a:lstStyle/>
          <a:p>
            <a:r>
              <a:rPr lang="ro-RO" sz="2500" b="1" dirty="0" err="1">
                <a:latin typeface="Garamond" pitchFamily="18" charset="0"/>
              </a:rPr>
              <a:t>Multithreading</a:t>
            </a:r>
            <a:endParaRPr lang="en-US" sz="2500" b="1" dirty="0">
              <a:latin typeface="Garamond" pitchFamily="18" charset="0"/>
            </a:endParaRPr>
          </a:p>
          <a:p>
            <a:r>
              <a:rPr lang="ro-RO" sz="2300" dirty="0">
                <a:latin typeface="Garamond" pitchFamily="18" charset="0"/>
              </a:rPr>
              <a:t>Un sistem de operare </a:t>
            </a:r>
            <a:r>
              <a:rPr lang="ro-RO" sz="2300" dirty="0" err="1">
                <a:latin typeface="Garamond" pitchFamily="18" charset="0"/>
              </a:rPr>
              <a:t>multithreading</a:t>
            </a:r>
            <a:r>
              <a:rPr lang="ro-RO" sz="2300" dirty="0">
                <a:latin typeface="Garamond" pitchFamily="18" charset="0"/>
              </a:rPr>
              <a:t> este un sistem de operare care susține și gestionează </a:t>
            </a:r>
            <a:r>
              <a:rPr lang="ro-RO" sz="2300" dirty="0" err="1">
                <a:latin typeface="Garamond" pitchFamily="18" charset="0"/>
              </a:rPr>
              <a:t>multit</a:t>
            </a:r>
            <a:r>
              <a:rPr lang="en-US" sz="2300" dirty="0" err="1">
                <a:latin typeface="Garamond" pitchFamily="18" charset="0"/>
              </a:rPr>
              <a:t>hreading</a:t>
            </a:r>
            <a:r>
              <a:rPr lang="ro-RO" sz="2300" dirty="0">
                <a:latin typeface="Garamond" pitchFamily="18" charset="0"/>
              </a:rPr>
              <a:t>-</a:t>
            </a:r>
            <a:r>
              <a:rPr lang="ro-RO" sz="2300" dirty="0" err="1">
                <a:latin typeface="Garamond" pitchFamily="18" charset="0"/>
              </a:rPr>
              <a:t>ul</a:t>
            </a:r>
            <a:r>
              <a:rPr lang="ro-RO" sz="2300" dirty="0">
                <a:latin typeface="Garamond" pitchFamily="18" charset="0"/>
              </a:rPr>
              <a:t> într-un sistem de calcul. </a:t>
            </a:r>
            <a:r>
              <a:rPr lang="ro-RO" sz="2300" dirty="0" err="1">
                <a:latin typeface="Garamond" pitchFamily="18" charset="0"/>
              </a:rPr>
              <a:t>Multit</a:t>
            </a:r>
            <a:r>
              <a:rPr lang="en-US" sz="2300" dirty="0" err="1">
                <a:latin typeface="Garamond" pitchFamily="18" charset="0"/>
              </a:rPr>
              <a:t>hreading</a:t>
            </a:r>
            <a:r>
              <a:rPr lang="ro-RO" sz="2300" dirty="0">
                <a:latin typeface="Garamond" pitchFamily="18" charset="0"/>
              </a:rPr>
              <a:t>-</a:t>
            </a:r>
            <a:r>
              <a:rPr lang="ro-RO" sz="2300" dirty="0" err="1">
                <a:latin typeface="Garamond" pitchFamily="18" charset="0"/>
              </a:rPr>
              <a:t>ul</a:t>
            </a:r>
            <a:r>
              <a:rPr lang="ro-RO" sz="2300" dirty="0">
                <a:latin typeface="Garamond" pitchFamily="18" charset="0"/>
              </a:rPr>
              <a:t> este un model de programare și execuție care permite mai multor fire (unități mai mici </a:t>
            </a:r>
            <a:r>
              <a:rPr lang="en-US" sz="2300" dirty="0">
                <a:latin typeface="Garamond" pitchFamily="18" charset="0"/>
              </a:rPr>
              <a:t>de </a:t>
            </a:r>
            <a:r>
              <a:rPr lang="en-US" sz="2300" dirty="0" err="1">
                <a:latin typeface="Garamond" pitchFamily="18" charset="0"/>
              </a:rPr>
              <a:t>execu</a:t>
            </a:r>
            <a:r>
              <a:rPr lang="ro-RO" sz="2300" dirty="0">
                <a:latin typeface="Garamond" pitchFamily="18" charset="0"/>
              </a:rPr>
              <a:t>ț</a:t>
            </a:r>
            <a:r>
              <a:rPr lang="en-US" sz="2300" dirty="0" err="1">
                <a:latin typeface="Garamond" pitchFamily="18" charset="0"/>
              </a:rPr>
              <a:t>ie</a:t>
            </a:r>
            <a:r>
              <a:rPr lang="en-US" sz="2300" dirty="0">
                <a:latin typeface="Garamond" pitchFamily="18" charset="0"/>
              </a:rPr>
              <a:t> </a:t>
            </a:r>
            <a:r>
              <a:rPr lang="ro-RO" sz="2300" dirty="0">
                <a:latin typeface="Garamond" pitchFamily="18" charset="0"/>
              </a:rPr>
              <a:t>ale unui proces) să ruleze concurent în cadrul unui singur proces. Fiecare fir reprezintă o secvență de instrucțiuni, iar mai multe fire în cadrul unui proces pot rula independent și împărți resursele.</a:t>
            </a:r>
          </a:p>
          <a:p>
            <a:r>
              <a:rPr lang="ro-RO" sz="2300" dirty="0">
                <a:latin typeface="Garamond" pitchFamily="18" charset="0"/>
              </a:rPr>
              <a:t>Într-un sistem de operare cu </a:t>
            </a:r>
            <a:r>
              <a:rPr lang="ro-RO" sz="2300" dirty="0" err="1">
                <a:latin typeface="Garamond" pitchFamily="18" charset="0"/>
              </a:rPr>
              <a:t>multithreading</a:t>
            </a:r>
            <a:r>
              <a:rPr lang="ro-RO" sz="2300" dirty="0">
                <a:latin typeface="Garamond" pitchFamily="18" charset="0"/>
              </a:rPr>
              <a:t>, </a:t>
            </a:r>
            <a:r>
              <a:rPr lang="ro-RO" sz="2300" dirty="0" err="1">
                <a:latin typeface="Garamond" pitchFamily="18" charset="0"/>
              </a:rPr>
              <a:t>kernel-ul</a:t>
            </a:r>
            <a:r>
              <a:rPr lang="ro-RO" sz="2300" dirty="0">
                <a:latin typeface="Garamond" pitchFamily="18" charset="0"/>
              </a:rPr>
              <a:t> sistemului de operare este capabil să gestioneze și să programeze simultan mai multe fire de execuție. Acest lucru permite utilizarea mai eficientă a resurselor CPU și îmbunătățește reactivitatea în gestionarea sarcinilor, deoarece diferite fire se pot executa simultan.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600" dirty="0" err="1">
                <a:latin typeface="Garamond" pitchFamily="18" charset="0"/>
              </a:rPr>
              <a:t>Caracteristicile</a:t>
            </a:r>
            <a:r>
              <a:rPr lang="en-US" sz="3600" dirty="0">
                <a:latin typeface="Garamond" pitchFamily="18" charset="0"/>
              </a:rPr>
              <a:t> </a:t>
            </a:r>
            <a:r>
              <a:rPr lang="en-US" sz="3600" dirty="0" err="1">
                <a:latin typeface="Garamond" pitchFamily="18" charset="0"/>
              </a:rPr>
              <a:t>unui</a:t>
            </a:r>
            <a:r>
              <a:rPr lang="en-US" sz="3600" dirty="0">
                <a:latin typeface="Garamond" pitchFamily="18" charset="0"/>
              </a:rPr>
              <a:t> SO modern</a:t>
            </a:r>
            <a:endParaRPr lang="en-US" sz="3300" dirty="0">
              <a:latin typeface="Garamond" pitchFamily="18" charset="0"/>
            </a:endParaRPr>
          </a:p>
        </p:txBody>
      </p:sp>
      <p:sp>
        <p:nvSpPr>
          <p:cNvPr id="16387" name="Rectangle 3"/>
          <p:cNvSpPr>
            <a:spLocks noGrp="1" noChangeArrowheads="1"/>
          </p:cNvSpPr>
          <p:nvPr>
            <p:ph type="body" idx="1"/>
          </p:nvPr>
        </p:nvSpPr>
        <p:spPr>
          <a:xfrm>
            <a:off x="533400" y="1219200"/>
            <a:ext cx="8229600" cy="5211763"/>
          </a:xfrm>
        </p:spPr>
        <p:txBody>
          <a:bodyPr/>
          <a:lstStyle/>
          <a:p>
            <a:r>
              <a:rPr lang="ro-RO" sz="2500" b="1" dirty="0" err="1">
                <a:latin typeface="Garamond" pitchFamily="18" charset="0"/>
              </a:rPr>
              <a:t>Multithreading</a:t>
            </a:r>
            <a:endParaRPr lang="ro-RO" sz="2500" b="1" dirty="0">
              <a:latin typeface="Garamond" pitchFamily="18" charset="0"/>
            </a:endParaRPr>
          </a:p>
          <a:p>
            <a:r>
              <a:rPr lang="en-US" sz="2300" dirty="0" err="1">
                <a:latin typeface="Garamond" pitchFamily="18" charset="0"/>
              </a:rPr>
              <a:t>Multit</a:t>
            </a:r>
            <a:r>
              <a:rPr lang="ro-RO" sz="2300" dirty="0" err="1">
                <a:latin typeface="Garamond" pitchFamily="18" charset="0"/>
              </a:rPr>
              <a:t>hreading</a:t>
            </a:r>
            <a:r>
              <a:rPr lang="en-US" sz="2300" dirty="0">
                <a:latin typeface="Garamond" pitchFamily="18" charset="0"/>
              </a:rPr>
              <a:t>-ul </a:t>
            </a:r>
            <a:r>
              <a:rPr lang="en-US" sz="2300" dirty="0" err="1">
                <a:latin typeface="Garamond" pitchFamily="18" charset="0"/>
              </a:rPr>
              <a:t>poate</a:t>
            </a:r>
            <a:r>
              <a:rPr lang="en-US" sz="2300" dirty="0">
                <a:latin typeface="Garamond" pitchFamily="18" charset="0"/>
              </a:rPr>
              <a:t> </a:t>
            </a:r>
            <a:r>
              <a:rPr lang="en-US" sz="2300" dirty="0" err="1">
                <a:latin typeface="Garamond" pitchFamily="18" charset="0"/>
              </a:rPr>
              <a:t>aduce</a:t>
            </a:r>
            <a:r>
              <a:rPr lang="en-US" sz="2300" dirty="0">
                <a:latin typeface="Garamond" pitchFamily="18" charset="0"/>
              </a:rPr>
              <a:t> </a:t>
            </a:r>
            <a:r>
              <a:rPr lang="en-US" sz="2300" dirty="0" err="1">
                <a:latin typeface="Garamond" pitchFamily="18" charset="0"/>
              </a:rPr>
              <a:t>beneficii</a:t>
            </a:r>
            <a:r>
              <a:rPr lang="en-US" sz="2300" dirty="0">
                <a:latin typeface="Garamond" pitchFamily="18" charset="0"/>
              </a:rPr>
              <a:t> precum </a:t>
            </a:r>
            <a:r>
              <a:rPr lang="en-US" sz="2300" dirty="0" err="1">
                <a:latin typeface="Garamond" pitchFamily="18" charset="0"/>
              </a:rPr>
              <a:t>îmbunătățirea</a:t>
            </a:r>
            <a:r>
              <a:rPr lang="en-US" sz="2300" dirty="0">
                <a:latin typeface="Garamond" pitchFamily="18" charset="0"/>
              </a:rPr>
              <a:t> </a:t>
            </a:r>
            <a:r>
              <a:rPr lang="en-US" sz="2300" dirty="0" err="1">
                <a:latin typeface="Garamond" pitchFamily="18" charset="0"/>
              </a:rPr>
              <a:t>paralelismului</a:t>
            </a:r>
            <a:r>
              <a:rPr lang="en-US" sz="2300" dirty="0">
                <a:latin typeface="Garamond" pitchFamily="18" charset="0"/>
              </a:rPr>
              <a:t>, </a:t>
            </a:r>
            <a:r>
              <a:rPr lang="en-US" sz="2300" dirty="0" err="1">
                <a:latin typeface="Garamond" pitchFamily="18" charset="0"/>
              </a:rPr>
              <a:t>creșterea</a:t>
            </a:r>
            <a:r>
              <a:rPr lang="en-US" sz="2300" dirty="0">
                <a:latin typeface="Garamond" pitchFamily="18" charset="0"/>
              </a:rPr>
              <a:t> </a:t>
            </a:r>
            <a:r>
              <a:rPr lang="en-US" sz="2300" dirty="0" err="1">
                <a:latin typeface="Garamond" pitchFamily="18" charset="0"/>
              </a:rPr>
              <a:t>reactivității</a:t>
            </a:r>
            <a:r>
              <a:rPr lang="en-US" sz="2300" dirty="0">
                <a:latin typeface="Garamond" pitchFamily="18" charset="0"/>
              </a:rPr>
              <a:t> </a:t>
            </a:r>
            <a:r>
              <a:rPr lang="en-US" sz="2300" dirty="0" err="1">
                <a:latin typeface="Garamond" pitchFamily="18" charset="0"/>
              </a:rPr>
              <a:t>și</a:t>
            </a:r>
            <a:r>
              <a:rPr lang="en-US" sz="2300" dirty="0">
                <a:latin typeface="Garamond" pitchFamily="18" charset="0"/>
              </a:rPr>
              <a:t> o </a:t>
            </a:r>
            <a:r>
              <a:rPr lang="en-US" sz="2300" dirty="0" err="1">
                <a:latin typeface="Garamond" pitchFamily="18" charset="0"/>
              </a:rPr>
              <a:t>utilizare</a:t>
            </a:r>
            <a:r>
              <a:rPr lang="en-US" sz="2300" dirty="0">
                <a:latin typeface="Garamond" pitchFamily="18" charset="0"/>
              </a:rPr>
              <a:t> </a:t>
            </a:r>
            <a:r>
              <a:rPr lang="en-US" sz="2300" dirty="0" err="1">
                <a:latin typeface="Garamond" pitchFamily="18" charset="0"/>
              </a:rPr>
              <a:t>mai</a:t>
            </a:r>
            <a:r>
              <a:rPr lang="en-US" sz="2300" dirty="0">
                <a:latin typeface="Garamond" pitchFamily="18" charset="0"/>
              </a:rPr>
              <a:t> </a:t>
            </a:r>
            <a:r>
              <a:rPr lang="en-US" sz="2300" dirty="0" err="1">
                <a:latin typeface="Garamond" pitchFamily="18" charset="0"/>
              </a:rPr>
              <a:t>bună</a:t>
            </a:r>
            <a:r>
              <a:rPr lang="en-US" sz="2300" dirty="0">
                <a:latin typeface="Garamond" pitchFamily="18" charset="0"/>
              </a:rPr>
              <a:t> a </a:t>
            </a:r>
            <a:r>
              <a:rPr lang="en-US" sz="2300" dirty="0" err="1">
                <a:latin typeface="Garamond" pitchFamily="18" charset="0"/>
              </a:rPr>
              <a:t>resurselor</a:t>
            </a:r>
            <a:r>
              <a:rPr lang="en-US" sz="2300" dirty="0">
                <a:latin typeface="Garamond" pitchFamily="18" charset="0"/>
              </a:rPr>
              <a:t> </a:t>
            </a:r>
            <a:r>
              <a:rPr lang="en-US" sz="2300" dirty="0" err="1">
                <a:latin typeface="Garamond" pitchFamily="18" charset="0"/>
              </a:rPr>
              <a:t>sistemului</a:t>
            </a:r>
            <a:r>
              <a:rPr lang="en-US" sz="2300" dirty="0">
                <a:latin typeface="Garamond" pitchFamily="18" charset="0"/>
              </a:rPr>
              <a:t>. </a:t>
            </a:r>
            <a:endParaRPr lang="ro-RO" sz="2300" dirty="0">
              <a:latin typeface="Garamond" pitchFamily="18" charset="0"/>
            </a:endParaRPr>
          </a:p>
          <a:p>
            <a:r>
              <a:rPr lang="en-US" sz="2300" dirty="0">
                <a:latin typeface="Garamond" pitchFamily="18" charset="0"/>
              </a:rPr>
              <a:t>Cu </a:t>
            </a:r>
            <a:r>
              <a:rPr lang="en-US" sz="2300" dirty="0" err="1">
                <a:latin typeface="Garamond" pitchFamily="18" charset="0"/>
              </a:rPr>
              <a:t>toate</a:t>
            </a:r>
            <a:r>
              <a:rPr lang="en-US" sz="2300" dirty="0">
                <a:latin typeface="Garamond" pitchFamily="18" charset="0"/>
              </a:rPr>
              <a:t> </a:t>
            </a:r>
            <a:r>
              <a:rPr lang="en-US" sz="2300" dirty="0" err="1">
                <a:latin typeface="Garamond" pitchFamily="18" charset="0"/>
              </a:rPr>
              <a:t>acestea</a:t>
            </a:r>
            <a:r>
              <a:rPr lang="en-US" sz="2300" dirty="0">
                <a:latin typeface="Garamond" pitchFamily="18" charset="0"/>
              </a:rPr>
              <a:t>, </a:t>
            </a:r>
            <a:r>
              <a:rPr lang="en-US" sz="2300" dirty="0" err="1">
                <a:latin typeface="Garamond" pitchFamily="18" charset="0"/>
              </a:rPr>
              <a:t>necesită</a:t>
            </a:r>
            <a:r>
              <a:rPr lang="en-US" sz="2300" dirty="0">
                <a:latin typeface="Garamond" pitchFamily="18" charset="0"/>
              </a:rPr>
              <a:t> </a:t>
            </a:r>
            <a:r>
              <a:rPr lang="en-US" sz="2300" dirty="0" err="1">
                <a:latin typeface="Garamond" pitchFamily="18" charset="0"/>
              </a:rPr>
              <a:t>sincronizare</a:t>
            </a:r>
            <a:r>
              <a:rPr lang="en-US" sz="2300" dirty="0">
                <a:latin typeface="Garamond" pitchFamily="18" charset="0"/>
              </a:rPr>
              <a:t> </a:t>
            </a:r>
            <a:r>
              <a:rPr lang="en-US" sz="2300" dirty="0" err="1">
                <a:latin typeface="Garamond" pitchFamily="18" charset="0"/>
              </a:rPr>
              <a:t>și</a:t>
            </a:r>
            <a:r>
              <a:rPr lang="en-US" sz="2300" dirty="0">
                <a:latin typeface="Garamond" pitchFamily="18" charset="0"/>
              </a:rPr>
              <a:t> </a:t>
            </a:r>
            <a:r>
              <a:rPr lang="en-US" sz="2300" dirty="0" err="1">
                <a:latin typeface="Garamond" pitchFamily="18" charset="0"/>
              </a:rPr>
              <a:t>coordonare</a:t>
            </a:r>
            <a:r>
              <a:rPr lang="en-US" sz="2300" dirty="0">
                <a:latin typeface="Garamond" pitchFamily="18" charset="0"/>
              </a:rPr>
              <a:t> </a:t>
            </a:r>
            <a:r>
              <a:rPr lang="en-US" sz="2300" dirty="0" err="1">
                <a:latin typeface="Garamond" pitchFamily="18" charset="0"/>
              </a:rPr>
              <a:t>atentă</a:t>
            </a:r>
            <a:r>
              <a:rPr lang="en-US" sz="2300" dirty="0">
                <a:latin typeface="Garamond" pitchFamily="18" charset="0"/>
              </a:rPr>
              <a:t> </a:t>
            </a:r>
            <a:r>
              <a:rPr lang="en-US" sz="2300" dirty="0" err="1">
                <a:latin typeface="Garamond" pitchFamily="18" charset="0"/>
              </a:rPr>
              <a:t>pentru</a:t>
            </a:r>
            <a:r>
              <a:rPr lang="en-US" sz="2300" dirty="0">
                <a:latin typeface="Garamond" pitchFamily="18" charset="0"/>
              </a:rPr>
              <a:t> a </a:t>
            </a:r>
            <a:r>
              <a:rPr lang="en-US" sz="2300" dirty="0" err="1">
                <a:latin typeface="Garamond" pitchFamily="18" charset="0"/>
              </a:rPr>
              <a:t>gestiona</a:t>
            </a:r>
            <a:r>
              <a:rPr lang="en-US" sz="2300" dirty="0">
                <a:latin typeface="Garamond" pitchFamily="18" charset="0"/>
              </a:rPr>
              <a:t> </a:t>
            </a:r>
            <a:r>
              <a:rPr lang="en-US" sz="2300" dirty="0" err="1">
                <a:latin typeface="Garamond" pitchFamily="18" charset="0"/>
              </a:rPr>
              <a:t>resursele</a:t>
            </a:r>
            <a:r>
              <a:rPr lang="en-US" sz="2300" dirty="0">
                <a:latin typeface="Garamond" pitchFamily="18" charset="0"/>
              </a:rPr>
              <a:t> </a:t>
            </a:r>
            <a:r>
              <a:rPr lang="en-US" sz="2300" dirty="0" err="1">
                <a:latin typeface="Garamond" pitchFamily="18" charset="0"/>
              </a:rPr>
              <a:t>partajate</a:t>
            </a:r>
            <a:r>
              <a:rPr lang="en-US" sz="2300" dirty="0">
                <a:latin typeface="Garamond" pitchFamily="18" charset="0"/>
              </a:rPr>
              <a:t> </a:t>
            </a:r>
            <a:r>
              <a:rPr lang="en-US" sz="2300" dirty="0" err="1">
                <a:latin typeface="Garamond" pitchFamily="18" charset="0"/>
              </a:rPr>
              <a:t>și</a:t>
            </a:r>
            <a:r>
              <a:rPr lang="en-US" sz="2300" dirty="0">
                <a:latin typeface="Garamond" pitchFamily="18" charset="0"/>
              </a:rPr>
              <a:t> </a:t>
            </a:r>
            <a:r>
              <a:rPr lang="en-US" sz="2300" dirty="0" err="1">
                <a:latin typeface="Garamond" pitchFamily="18" charset="0"/>
              </a:rPr>
              <a:t>pentru</a:t>
            </a:r>
            <a:r>
              <a:rPr lang="en-US" sz="2300" dirty="0">
                <a:latin typeface="Garamond" pitchFamily="18" charset="0"/>
              </a:rPr>
              <a:t> a </a:t>
            </a:r>
            <a:r>
              <a:rPr lang="en-US" sz="2300" dirty="0" err="1">
                <a:latin typeface="Garamond" pitchFamily="18" charset="0"/>
              </a:rPr>
              <a:t>evita</a:t>
            </a:r>
            <a:r>
              <a:rPr lang="en-US" sz="2300" dirty="0">
                <a:latin typeface="Garamond" pitchFamily="18" charset="0"/>
              </a:rPr>
              <a:t> </a:t>
            </a:r>
            <a:r>
              <a:rPr lang="en-US" sz="2300" dirty="0" err="1">
                <a:latin typeface="Garamond" pitchFamily="18" charset="0"/>
              </a:rPr>
              <a:t>probleme</a:t>
            </a:r>
            <a:r>
              <a:rPr lang="en-US" sz="2300" dirty="0">
                <a:latin typeface="Garamond" pitchFamily="18" charset="0"/>
              </a:rPr>
              <a:t> </a:t>
            </a:r>
            <a:r>
              <a:rPr lang="en-US" sz="2300" dirty="0" err="1">
                <a:latin typeface="Garamond" pitchFamily="18" charset="0"/>
              </a:rPr>
              <a:t>potențiale</a:t>
            </a:r>
            <a:r>
              <a:rPr lang="en-US" sz="2300" dirty="0">
                <a:latin typeface="Garamond" pitchFamily="18" charset="0"/>
              </a:rPr>
              <a:t>, cum </a:t>
            </a:r>
            <a:r>
              <a:rPr lang="en-US" sz="2300" dirty="0" err="1">
                <a:latin typeface="Garamond" pitchFamily="18" charset="0"/>
              </a:rPr>
              <a:t>ar</a:t>
            </a:r>
            <a:r>
              <a:rPr lang="en-US" sz="2300" dirty="0">
                <a:latin typeface="Garamond" pitchFamily="18" charset="0"/>
              </a:rPr>
              <a:t> fi </a:t>
            </a:r>
            <a:r>
              <a:rPr lang="en-US" sz="2300" dirty="0" err="1">
                <a:latin typeface="Garamond" pitchFamily="18" charset="0"/>
              </a:rPr>
              <a:t>accesul</a:t>
            </a:r>
            <a:r>
              <a:rPr lang="en-US" sz="2300" dirty="0">
                <a:latin typeface="Garamond" pitchFamily="18" charset="0"/>
              </a:rPr>
              <a:t> </a:t>
            </a:r>
            <a:r>
              <a:rPr lang="en-US" sz="2300" dirty="0" err="1">
                <a:latin typeface="Garamond" pitchFamily="18" charset="0"/>
              </a:rPr>
              <a:t>concuren</a:t>
            </a:r>
            <a:r>
              <a:rPr lang="ro-RO" sz="2300" dirty="0">
                <a:latin typeface="Garamond" pitchFamily="18" charset="0"/>
              </a:rPr>
              <a:t>ț</a:t>
            </a:r>
            <a:r>
              <a:rPr lang="en-US" sz="2300" dirty="0" err="1">
                <a:latin typeface="Garamond" pitchFamily="18" charset="0"/>
              </a:rPr>
              <a:t>ial</a:t>
            </a:r>
            <a:r>
              <a:rPr lang="en-US" sz="2300" dirty="0">
                <a:latin typeface="Garamond" pitchFamily="18" charset="0"/>
              </a:rPr>
              <a:t> la date </a:t>
            </a:r>
            <a:r>
              <a:rPr lang="en-US" sz="2300" dirty="0" err="1">
                <a:latin typeface="Garamond" pitchFamily="18" charset="0"/>
              </a:rPr>
              <a:t>și</a:t>
            </a:r>
            <a:r>
              <a:rPr lang="en-US" sz="2300" dirty="0">
                <a:latin typeface="Garamond" pitchFamily="18" charset="0"/>
              </a:rPr>
              <a:t> bloc</a:t>
            </a:r>
            <a:r>
              <a:rPr lang="ro-RO" sz="2300" dirty="0" err="1">
                <a:latin typeface="Garamond" pitchFamily="18" charset="0"/>
              </a:rPr>
              <a:t>ajele</a:t>
            </a:r>
            <a:r>
              <a:rPr lang="en-US" sz="2300" dirty="0">
                <a:latin typeface="Garamond" pitchFamily="18" charset="0"/>
              </a:rPr>
              <a:t>.</a:t>
            </a:r>
          </a:p>
          <a:p>
            <a:endParaRPr lang="en-US" sz="2300" dirty="0">
              <a:latin typeface="Garamond" pitchFamily="18" charset="0"/>
            </a:endParaRPr>
          </a:p>
        </p:txBody>
      </p:sp>
    </p:spTree>
    <p:extLst>
      <p:ext uri="{BB962C8B-B14F-4D97-AF65-F5344CB8AC3E}">
        <p14:creationId xmlns:p14="http://schemas.microsoft.com/office/powerpoint/2010/main" val="1310613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3800">
                <a:latin typeface="Garamond" pitchFamily="18" charset="0"/>
              </a:rPr>
              <a:t>Caracteristicile unui SO modern</a:t>
            </a:r>
          </a:p>
        </p:txBody>
      </p:sp>
      <p:sp>
        <p:nvSpPr>
          <p:cNvPr id="77827" name="Rectangle 3"/>
          <p:cNvSpPr>
            <a:spLocks noGrp="1" noChangeArrowheads="1"/>
          </p:cNvSpPr>
          <p:nvPr>
            <p:ph type="body" idx="1"/>
          </p:nvPr>
        </p:nvSpPr>
        <p:spPr/>
        <p:txBody>
          <a:bodyPr/>
          <a:lstStyle/>
          <a:p>
            <a:r>
              <a:rPr lang="ro-RO" sz="2500" b="1" dirty="0">
                <a:latin typeface="Garamond" pitchFamily="18" charset="0"/>
              </a:rPr>
              <a:t>Multiprocesare simetrică</a:t>
            </a:r>
          </a:p>
          <a:p>
            <a:r>
              <a:rPr lang="ro-RO" sz="2400" dirty="0">
                <a:latin typeface="Garamond" pitchFamily="18" charset="0"/>
              </a:rPr>
              <a:t>Multiprocesarea simetrică (SMP) se referă la un tip de arhitectură de multiprocesare în care două sau mai multe procesoare identice sunt conectate la o singură memorie principală partajată și sunt controlate de o singură instanță a sistemului de operare. </a:t>
            </a:r>
          </a:p>
          <a:p>
            <a:r>
              <a:rPr lang="ro-RO" sz="2400" dirty="0">
                <a:latin typeface="Garamond" pitchFamily="18" charset="0"/>
              </a:rPr>
              <a:t>Într-un sistem SMP, fiecare procesor are acces egal la resursele sistemului, inclusiv la memorie și dispozitive de intrare/ieșire (I/O). Această arhitectură permite mai multor procesoare să lucreze simultan la diferite sarcini, îmbunătățind performanța generală a sistemului.</a:t>
            </a:r>
          </a:p>
        </p:txBody>
      </p:sp>
    </p:spTree>
    <p:extLst>
      <p:ext uri="{BB962C8B-B14F-4D97-AF65-F5344CB8AC3E}">
        <p14:creationId xmlns:p14="http://schemas.microsoft.com/office/powerpoint/2010/main" val="3229260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3800">
                <a:latin typeface="Garamond" pitchFamily="18" charset="0"/>
              </a:rPr>
              <a:t>Caracteristicile unui SO modern</a:t>
            </a:r>
          </a:p>
        </p:txBody>
      </p:sp>
      <p:sp>
        <p:nvSpPr>
          <p:cNvPr id="77827" name="Rectangle 3"/>
          <p:cNvSpPr>
            <a:spLocks noGrp="1" noChangeArrowheads="1"/>
          </p:cNvSpPr>
          <p:nvPr>
            <p:ph type="body" idx="1"/>
          </p:nvPr>
        </p:nvSpPr>
        <p:spPr>
          <a:xfrm>
            <a:off x="457200" y="1600200"/>
            <a:ext cx="8382000" cy="4876800"/>
          </a:xfrm>
        </p:spPr>
        <p:txBody>
          <a:bodyPr/>
          <a:lstStyle/>
          <a:p>
            <a:r>
              <a:rPr lang="en-US" sz="2500" b="1" dirty="0">
                <a:latin typeface="Garamond" pitchFamily="18" charset="0"/>
              </a:rPr>
              <a:t>SO </a:t>
            </a:r>
            <a:r>
              <a:rPr lang="en-US" sz="2500" b="1" dirty="0" err="1">
                <a:latin typeface="Garamond" pitchFamily="18" charset="0"/>
              </a:rPr>
              <a:t>distribuite</a:t>
            </a:r>
            <a:endParaRPr lang="en-US" sz="2500" b="1" dirty="0">
              <a:latin typeface="Garamond" pitchFamily="18" charset="0"/>
            </a:endParaRPr>
          </a:p>
          <a:p>
            <a:r>
              <a:rPr lang="ro-RO" sz="2200" dirty="0">
                <a:latin typeface="Garamond" pitchFamily="18" charset="0"/>
              </a:rPr>
              <a:t>Un sistem de operare distribuit este un sistem de operare care rulează pe mai multe calculatoare și le permite să lucreze împreună ca un mediu de calcul unitar. Într-un sistem de operare distribuit, resursele precum puterea de procesare, memoria și stocarea sunt distribuite pe întreaga rețea, iar sistemul oferă o vedere transparentă și integrată utilizatorilor și aplicațiilor.</a:t>
            </a:r>
            <a:endParaRPr lang="en-US" sz="2200" dirty="0">
              <a:latin typeface="Garamond" pitchFamily="18" charset="0"/>
            </a:endParaRPr>
          </a:p>
          <a:p>
            <a:r>
              <a:rPr lang="ro-RO" sz="2200" dirty="0">
                <a:latin typeface="Garamond" pitchFamily="18" charset="0"/>
              </a:rPr>
              <a:t>Exemple de sisteme de operare distribuite includ </a:t>
            </a:r>
            <a:r>
              <a:rPr lang="ro-RO" sz="2200" dirty="0" err="1">
                <a:latin typeface="Garamond" pitchFamily="18" charset="0"/>
              </a:rPr>
              <a:t>Chrome</a:t>
            </a:r>
            <a:r>
              <a:rPr lang="ro-RO" sz="2200" dirty="0">
                <a:latin typeface="Garamond" pitchFamily="18" charset="0"/>
              </a:rPr>
              <a:t> OS de la Google, care utilizează o arhitectură distribuită pentru serviciile bazate pe </a:t>
            </a:r>
            <a:r>
              <a:rPr lang="ro-RO" sz="2200" dirty="0" err="1">
                <a:latin typeface="Garamond" pitchFamily="18" charset="0"/>
              </a:rPr>
              <a:t>cloud</a:t>
            </a:r>
            <a:r>
              <a:rPr lang="ro-RO" sz="2200" dirty="0">
                <a:latin typeface="Garamond" pitchFamily="18" charset="0"/>
              </a:rPr>
              <a:t>, și diverse variante de Linux create pentru medii de calcul distribuit.</a:t>
            </a:r>
            <a:endParaRPr lang="en-US" sz="2200" dirty="0">
              <a:latin typeface="Garamond" pitchFamily="18" charset="0"/>
            </a:endParaRPr>
          </a:p>
          <a:p>
            <a:r>
              <a:rPr lang="ro-RO" sz="2200" dirty="0">
                <a:latin typeface="Garamond" pitchFamily="18" charset="0"/>
              </a:rPr>
              <a:t>În </a:t>
            </a:r>
            <a:r>
              <a:rPr lang="en-US" sz="2200" dirty="0" err="1">
                <a:latin typeface="Garamond" pitchFamily="18" charset="0"/>
              </a:rPr>
              <a:t>concluzie</a:t>
            </a:r>
            <a:r>
              <a:rPr lang="ro-RO" sz="2200" dirty="0">
                <a:latin typeface="Garamond" pitchFamily="18" charset="0"/>
              </a:rPr>
              <a:t>, un sistem de operare distribuit permite mai multor calculatoare să colaboreze și să partajeze resurse pentru a oferi un mediu de calcul eficient și lipsit de discontinuități.</a:t>
            </a:r>
          </a:p>
        </p:txBody>
      </p:sp>
    </p:spTree>
    <p:extLst>
      <p:ext uri="{BB962C8B-B14F-4D97-AF65-F5344CB8AC3E}">
        <p14:creationId xmlns:p14="http://schemas.microsoft.com/office/powerpoint/2010/main" val="2604046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300">
                <a:latin typeface="Garamond" pitchFamily="18" charset="0"/>
              </a:rPr>
              <a:t>Introducere</a:t>
            </a:r>
          </a:p>
        </p:txBody>
      </p:sp>
      <p:sp>
        <p:nvSpPr>
          <p:cNvPr id="16387" name="Rectangle 3"/>
          <p:cNvSpPr>
            <a:spLocks noGrp="1" noChangeArrowheads="1"/>
          </p:cNvSpPr>
          <p:nvPr>
            <p:ph type="body" idx="1"/>
          </p:nvPr>
        </p:nvSpPr>
        <p:spPr>
          <a:xfrm>
            <a:off x="533400" y="1219200"/>
            <a:ext cx="8229600" cy="5211763"/>
          </a:xfrm>
        </p:spPr>
        <p:txBody>
          <a:bodyPr/>
          <a:lstStyle/>
          <a:p>
            <a:pPr>
              <a:lnSpc>
                <a:spcPct val="90000"/>
              </a:lnSpc>
              <a:buFontTx/>
              <a:buNone/>
            </a:pPr>
            <a:r>
              <a:rPr lang="en-US" sz="2800" b="1" dirty="0" err="1">
                <a:latin typeface="Garamond" panose="02020404030301010803" pitchFamily="18" charset="0"/>
                <a:ea typeface="Cambria" panose="02040503050406030204" pitchFamily="18" charset="0"/>
              </a:rPr>
              <a:t>Prezentare</a:t>
            </a:r>
            <a:r>
              <a:rPr lang="en-US" sz="2800" b="1" dirty="0">
                <a:latin typeface="Garamond" panose="02020404030301010803" pitchFamily="18" charset="0"/>
                <a:ea typeface="Cambria" panose="02040503050406030204" pitchFamily="18" charset="0"/>
              </a:rPr>
              <a:t> general</a:t>
            </a:r>
            <a:r>
              <a:rPr lang="ro-RO" sz="2800" b="1" dirty="0">
                <a:latin typeface="Garamond" panose="02020404030301010803" pitchFamily="18" charset="0"/>
                <a:ea typeface="Cambria" panose="02040503050406030204" pitchFamily="18" charset="0"/>
              </a:rPr>
              <a:t>ă</a:t>
            </a:r>
            <a:r>
              <a:rPr lang="en-US" sz="2800" b="1" dirty="0">
                <a:latin typeface="Garamond" panose="02020404030301010803" pitchFamily="18" charset="0"/>
                <a:ea typeface="Cambria" panose="02040503050406030204" pitchFamily="18" charset="0"/>
              </a:rPr>
              <a:t> a </a:t>
            </a:r>
            <a:r>
              <a:rPr lang="en-US" sz="2800" b="1" dirty="0" err="1">
                <a:latin typeface="Garamond" panose="02020404030301010803" pitchFamily="18" charset="0"/>
                <a:ea typeface="Cambria" panose="02040503050406030204" pitchFamily="18" charset="0"/>
              </a:rPr>
              <a:t>caracteristicilor</a:t>
            </a:r>
            <a:r>
              <a:rPr lang="en-US" sz="2800" b="1" dirty="0">
                <a:latin typeface="Garamond" panose="02020404030301010803" pitchFamily="18" charset="0"/>
                <a:ea typeface="Cambria" panose="02040503050406030204" pitchFamily="18" charset="0"/>
              </a:rPr>
              <a:t> </a:t>
            </a:r>
            <a:r>
              <a:rPr lang="en-US" sz="2800" b="1" dirty="0" err="1">
                <a:latin typeface="Garamond" panose="02020404030301010803" pitchFamily="18" charset="0"/>
                <a:ea typeface="Cambria" panose="02040503050406030204" pitchFamily="18" charset="0"/>
              </a:rPr>
              <a:t>unui</a:t>
            </a:r>
            <a:r>
              <a:rPr lang="ro-RO" sz="2800" b="1" dirty="0">
                <a:latin typeface="Garamond" panose="02020404030301010803" pitchFamily="18" charset="0"/>
                <a:ea typeface="Cambria" panose="02040503050406030204" pitchFamily="18" charset="0"/>
              </a:rPr>
              <a:t> sistem de operare de reţea</a:t>
            </a:r>
            <a:endParaRPr lang="en-US" sz="2800" b="1" dirty="0">
              <a:latin typeface="Garamond" panose="02020404030301010803" pitchFamily="18" charset="0"/>
              <a:ea typeface="Cambria" panose="02040503050406030204" pitchFamily="18" charset="0"/>
            </a:endParaRPr>
          </a:p>
          <a:p>
            <a:pPr>
              <a:lnSpc>
                <a:spcPct val="90000"/>
              </a:lnSpc>
              <a:buFontTx/>
              <a:buNone/>
            </a:pPr>
            <a:endParaRPr lang="en-US" sz="2800" dirty="0">
              <a:latin typeface="Garamond" panose="02020404030301010803" pitchFamily="18" charset="0"/>
              <a:ea typeface="Cambria" panose="02040503050406030204" pitchFamily="18" charset="0"/>
            </a:endParaRPr>
          </a:p>
          <a:p>
            <a:pPr>
              <a:lnSpc>
                <a:spcPct val="90000"/>
              </a:lnSpc>
            </a:pPr>
            <a:r>
              <a:rPr lang="ro-RO" sz="2800" b="1" dirty="0">
                <a:latin typeface="Garamond" panose="02020404030301010803" pitchFamily="18" charset="0"/>
                <a:ea typeface="Cambria" panose="02040503050406030204" pitchFamily="18" charset="0"/>
              </a:rPr>
              <a:t>Funcţia de bază a unui sistem de operare este aceea de a controla </a:t>
            </a:r>
            <a:r>
              <a:rPr lang="en-US" sz="2800" b="1" dirty="0">
                <a:latin typeface="Garamond" panose="02020404030301010803" pitchFamily="18" charset="0"/>
                <a:ea typeface="Cambria" panose="02040503050406030204" pitchFamily="18" charset="0"/>
              </a:rPr>
              <a:t>hardware</a:t>
            </a:r>
            <a:r>
              <a:rPr lang="ro-RO" sz="2800" b="1" dirty="0">
                <a:latin typeface="Garamond" panose="02020404030301010803" pitchFamily="18" charset="0"/>
                <a:ea typeface="Cambria" panose="02040503050406030204" pitchFamily="18" charset="0"/>
              </a:rPr>
              <a:t>-ul calculatorului</a:t>
            </a:r>
            <a:r>
              <a:rPr lang="en-US" sz="2800" b="1" dirty="0">
                <a:latin typeface="Garamond" panose="02020404030301010803" pitchFamily="18" charset="0"/>
                <a:ea typeface="Cambria" panose="02040503050406030204" pitchFamily="18" charset="0"/>
              </a:rPr>
              <a:t>,</a:t>
            </a:r>
            <a:r>
              <a:rPr lang="ro-RO" sz="2800" b="1" dirty="0">
                <a:latin typeface="Garamond" panose="02020404030301010803" pitchFamily="18" charset="0"/>
                <a:ea typeface="Cambria" panose="02040503050406030204" pitchFamily="18" charset="0"/>
              </a:rPr>
              <a:t> mediul de execuţie al programelor şi interfaţa utilizator</a:t>
            </a:r>
            <a:r>
              <a:rPr lang="en-US" sz="2800" b="1" dirty="0">
                <a:latin typeface="Garamond" panose="02020404030301010803" pitchFamily="18" charset="0"/>
                <a:ea typeface="Cambria" panose="02040503050406030204" pitchFamily="18" charset="0"/>
              </a:rPr>
              <a:t>.</a:t>
            </a:r>
          </a:p>
          <a:p>
            <a:pPr>
              <a:lnSpc>
                <a:spcPct val="90000"/>
              </a:lnSpc>
            </a:pPr>
            <a:r>
              <a:rPr lang="ro-RO" sz="2800" dirty="0">
                <a:latin typeface="Garamond" panose="02020404030301010803" pitchFamily="18" charset="0"/>
                <a:ea typeface="Cambria" panose="02040503050406030204" pitchFamily="18" charset="0"/>
              </a:rPr>
              <a:t>Sistemul de operare asigură îndeplinirea acestor funcţii pentru un singur utilizator sau pentru mai mulţi utilizatori ce partajează calculatorul într-o manieră mai degrabă secvenţială decât concurentă. </a:t>
            </a:r>
            <a:endParaRPr lang="en-US" sz="2800" dirty="0">
              <a:latin typeface="Garamond" panose="02020404030301010803" pitchFamily="18" charset="0"/>
              <a:ea typeface="Cambria" panose="02040503050406030204" pitchFamily="18" charset="0"/>
            </a:endParaRPr>
          </a:p>
        </p:txBody>
      </p:sp>
    </p:spTree>
    <p:extLst>
      <p:ext uri="{BB962C8B-B14F-4D97-AF65-F5344CB8AC3E}">
        <p14:creationId xmlns:p14="http://schemas.microsoft.com/office/powerpoint/2010/main" val="41447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z="3300">
                <a:latin typeface="Garamond" pitchFamily="18" charset="0"/>
              </a:rPr>
              <a:t>Introducere</a:t>
            </a:r>
          </a:p>
        </p:txBody>
      </p:sp>
      <p:sp>
        <p:nvSpPr>
          <p:cNvPr id="84995" name="Rectangle 3"/>
          <p:cNvSpPr>
            <a:spLocks noGrp="1" noChangeArrowheads="1"/>
          </p:cNvSpPr>
          <p:nvPr>
            <p:ph type="body" idx="1"/>
          </p:nvPr>
        </p:nvSpPr>
        <p:spPr>
          <a:xfrm>
            <a:off x="533400" y="1219200"/>
            <a:ext cx="8229600" cy="5211763"/>
          </a:xfrm>
        </p:spPr>
        <p:txBody>
          <a:bodyPr/>
          <a:lstStyle/>
          <a:p>
            <a:pPr>
              <a:lnSpc>
                <a:spcPct val="80000"/>
              </a:lnSpc>
              <a:buFontTx/>
              <a:buNone/>
            </a:pPr>
            <a:r>
              <a:rPr lang="en-US" sz="2400" b="1" dirty="0" err="1">
                <a:latin typeface="Garamond" pitchFamily="18" charset="0"/>
              </a:rPr>
              <a:t>Prezentare</a:t>
            </a:r>
            <a:r>
              <a:rPr lang="en-US" sz="2400" b="1" dirty="0">
                <a:latin typeface="Garamond" pitchFamily="18" charset="0"/>
              </a:rPr>
              <a:t> general</a:t>
            </a:r>
            <a:r>
              <a:rPr lang="ro-RO" sz="2400" b="1" dirty="0">
                <a:latin typeface="Garamond" pitchFamily="18" charset="0"/>
              </a:rPr>
              <a:t>ă</a:t>
            </a:r>
            <a:r>
              <a:rPr lang="en-US" sz="2400" b="1" dirty="0">
                <a:latin typeface="Garamond" pitchFamily="18" charset="0"/>
              </a:rPr>
              <a:t> a </a:t>
            </a:r>
            <a:r>
              <a:rPr lang="en-US" sz="2400" b="1" dirty="0" err="1">
                <a:latin typeface="Garamond" pitchFamily="18" charset="0"/>
              </a:rPr>
              <a:t>caracteristicilor</a:t>
            </a:r>
            <a:r>
              <a:rPr lang="en-US" sz="2400" b="1" dirty="0">
                <a:latin typeface="Garamond" pitchFamily="18" charset="0"/>
              </a:rPr>
              <a:t> </a:t>
            </a:r>
            <a:r>
              <a:rPr lang="en-US" sz="2400" b="1" dirty="0" err="1">
                <a:latin typeface="Garamond" pitchFamily="18" charset="0"/>
              </a:rPr>
              <a:t>unui</a:t>
            </a:r>
            <a:r>
              <a:rPr lang="ro-RO" sz="2400" b="1" dirty="0">
                <a:latin typeface="Garamond" pitchFamily="18" charset="0"/>
              </a:rPr>
              <a:t> sistem de operare de reţea</a:t>
            </a:r>
            <a:endParaRPr lang="en-US" sz="2400" dirty="0">
              <a:latin typeface="Garamond" pitchFamily="18" charset="0"/>
            </a:endParaRPr>
          </a:p>
          <a:p>
            <a:pPr>
              <a:lnSpc>
                <a:spcPct val="80000"/>
              </a:lnSpc>
            </a:pPr>
            <a:r>
              <a:rPr lang="ro-RO" sz="2400" dirty="0">
                <a:latin typeface="Garamond" pitchFamily="18" charset="0"/>
              </a:rPr>
              <a:t>Spre deosebire, sistemele de operare de reţea asigură o distribuţie a </a:t>
            </a:r>
            <a:r>
              <a:rPr lang="en-US" sz="2400" dirty="0" err="1">
                <a:latin typeface="Garamond" pitchFamily="18" charset="0"/>
              </a:rPr>
              <a:t>func</a:t>
            </a:r>
            <a:r>
              <a:rPr lang="ro-RO" sz="2400" dirty="0">
                <a:latin typeface="Garamond" pitchFamily="18" charset="0"/>
              </a:rPr>
              <a:t>ţiunilor de-a lungul unor calculatoare conectate în reţea. Un sistem de operare de reţea depinde de sistemul de operare existent pe fiecare calculator în parte. Apoi adaugă funcţii ce permit accesul la resursele partajate</a:t>
            </a:r>
            <a:r>
              <a:rPr lang="en-US" sz="2400" dirty="0">
                <a:latin typeface="Garamond" pitchFamily="18" charset="0"/>
              </a:rPr>
              <a:t>. </a:t>
            </a:r>
            <a:r>
              <a:rPr lang="en-US" sz="2400" dirty="0" err="1">
                <a:latin typeface="Garamond" pitchFamily="18" charset="0"/>
              </a:rPr>
              <a:t>Figur</a:t>
            </a:r>
            <a:r>
              <a:rPr lang="ro-RO" sz="2400" dirty="0">
                <a:latin typeface="Garamond" pitchFamily="18" charset="0"/>
              </a:rPr>
              <a:t>a</a:t>
            </a:r>
            <a:r>
              <a:rPr lang="en-US" sz="2400" dirty="0">
                <a:latin typeface="Garamond" pitchFamily="18" charset="0"/>
              </a:rPr>
              <a:t> 1  </a:t>
            </a:r>
            <a:r>
              <a:rPr lang="ro-RO" sz="2400" dirty="0">
                <a:latin typeface="Garamond" pitchFamily="18" charset="0"/>
              </a:rPr>
              <a:t>ne prezintă relaţiile de tip </a:t>
            </a:r>
            <a:r>
              <a:rPr lang="ro-RO" sz="2400" b="1" dirty="0">
                <a:latin typeface="Garamond" pitchFamily="18" charset="0"/>
              </a:rPr>
              <a:t>pereche</a:t>
            </a:r>
            <a:r>
              <a:rPr lang="ro-RO" sz="2400" dirty="0">
                <a:latin typeface="Garamond" pitchFamily="18" charset="0"/>
              </a:rPr>
              <a:t>, </a:t>
            </a:r>
            <a:r>
              <a:rPr lang="en-US" sz="2400" b="1" dirty="0">
                <a:latin typeface="Garamond" pitchFamily="18" charset="0"/>
              </a:rPr>
              <a:t>client-server</a:t>
            </a:r>
            <a:r>
              <a:rPr lang="en-US" sz="2400" dirty="0">
                <a:latin typeface="Garamond" pitchFamily="18" charset="0"/>
              </a:rPr>
              <a:t> </a:t>
            </a:r>
            <a:r>
              <a:rPr lang="ro-RO" sz="2400" dirty="0">
                <a:latin typeface="Garamond" pitchFamily="18" charset="0"/>
              </a:rPr>
              <a:t>şi </a:t>
            </a:r>
            <a:r>
              <a:rPr lang="ro-RO" sz="2400" b="1" dirty="0">
                <a:latin typeface="Garamond" pitchFamily="18" charset="0"/>
              </a:rPr>
              <a:t>mainframe</a:t>
            </a:r>
            <a:r>
              <a:rPr lang="ro-RO" sz="2400" dirty="0">
                <a:latin typeface="Garamond" pitchFamily="18" charset="0"/>
              </a:rPr>
              <a:t>.</a:t>
            </a:r>
            <a:r>
              <a:rPr lang="en-US" sz="2400" dirty="0">
                <a:latin typeface="Garamond" pitchFamily="18" charset="0"/>
              </a:rPr>
              <a:t> </a:t>
            </a:r>
          </a:p>
          <a:p>
            <a:pPr>
              <a:lnSpc>
                <a:spcPct val="80000"/>
              </a:lnSpc>
            </a:pPr>
            <a:r>
              <a:rPr lang="ro-RO" sz="2400" dirty="0">
                <a:latin typeface="Garamond" pitchFamily="18" charset="0"/>
              </a:rPr>
              <a:t>Calculatoarele cu sisteme de operare de reţea au roluri specializate pentru a îndeplini accesul partajat la resurse</a:t>
            </a:r>
            <a:r>
              <a:rPr lang="en-US" sz="2400" dirty="0">
                <a:latin typeface="Garamond" pitchFamily="18" charset="0"/>
              </a:rPr>
              <a:t>. </a:t>
            </a:r>
            <a:r>
              <a:rPr lang="ro-RO" sz="2400" dirty="0">
                <a:latin typeface="Garamond" pitchFamily="18" charset="0"/>
              </a:rPr>
              <a:t>Sistemele c</a:t>
            </a:r>
            <a:r>
              <a:rPr lang="en-US" sz="2400" dirty="0" err="1">
                <a:latin typeface="Garamond" pitchFamily="18" charset="0"/>
              </a:rPr>
              <a:t>lient</a:t>
            </a:r>
            <a:r>
              <a:rPr lang="en-US" sz="2400" dirty="0">
                <a:latin typeface="Garamond" pitchFamily="18" charset="0"/>
              </a:rPr>
              <a:t> </a:t>
            </a:r>
            <a:r>
              <a:rPr lang="ro-RO" sz="2400" dirty="0">
                <a:latin typeface="Garamond" pitchFamily="18" charset="0"/>
              </a:rPr>
              <a:t>posedă software specializat ce permite ca acestea să acceseze resursele partajate ce sunt controlate de către sisteme server ce oferă răspunsuri cererilor client. </a:t>
            </a:r>
            <a:endParaRPr lang="en-US" sz="2400" dirty="0">
              <a:latin typeface="Garamond" pitchFamily="18" charset="0"/>
            </a:endParaRPr>
          </a:p>
          <a:p>
            <a:pPr lvl="1">
              <a:lnSpc>
                <a:spcPct val="80000"/>
              </a:lnSpc>
            </a:pPr>
            <a:r>
              <a:rPr lang="ro-RO" sz="2000" dirty="0">
                <a:latin typeface="Garamond" pitchFamily="18" charset="0"/>
              </a:rPr>
              <a:t>Figura 2 ne prezintă conceptul prin care datele sunt stocate pe servere şi sunt disponibile cererilor client. </a:t>
            </a:r>
            <a:br>
              <a:rPr lang="en-US" sz="2000" dirty="0">
                <a:latin typeface="Garamond" pitchFamily="18" charset="0"/>
              </a:rPr>
            </a:br>
            <a:endParaRPr lang="en-US" sz="2000" dirty="0">
              <a:latin typeface="Garamond"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4" name="Picture 6" descr="6111"/>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1592263" y="533400"/>
            <a:ext cx="5951537" cy="6096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3256" name="Text Box 8"/>
          <p:cNvSpPr txBox="1">
            <a:spLocks noChangeArrowheads="1"/>
          </p:cNvSpPr>
          <p:nvPr/>
        </p:nvSpPr>
        <p:spPr bwMode="auto">
          <a:xfrm>
            <a:off x="2971800" y="304800"/>
            <a:ext cx="3124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atin typeface="Arial" charset="0"/>
              </a:rPr>
              <a:t>Figura 1</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ext Box 3"/>
          <p:cNvSpPr txBox="1">
            <a:spLocks noChangeArrowheads="1"/>
          </p:cNvSpPr>
          <p:nvPr/>
        </p:nvSpPr>
        <p:spPr bwMode="auto">
          <a:xfrm>
            <a:off x="2971800" y="304800"/>
            <a:ext cx="3124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atin typeface="Arial" charset="0"/>
              </a:rPr>
              <a:t>Figura </a:t>
            </a:r>
            <a:r>
              <a:rPr lang="ro-RO">
                <a:latin typeface="Arial" charset="0"/>
              </a:rPr>
              <a:t>2</a:t>
            </a:r>
            <a:endParaRPr lang="en-US">
              <a:latin typeface="Arial" charset="0"/>
            </a:endParaRPr>
          </a:p>
        </p:txBody>
      </p:sp>
      <p:pic>
        <p:nvPicPr>
          <p:cNvPr id="55301" name="Picture 5" descr="6112"/>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2057400" y="685800"/>
            <a:ext cx="4864100" cy="5886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014" name="Group 102"/>
          <p:cNvGraphicFramePr>
            <a:graphicFrameLocks noGrp="1"/>
          </p:cNvGraphicFramePr>
          <p:nvPr/>
        </p:nvGraphicFramePr>
        <p:xfrm>
          <a:off x="765175" y="228600"/>
          <a:ext cx="8125460" cy="1067435"/>
        </p:xfrm>
        <a:graphic>
          <a:graphicData uri="http://schemas.openxmlformats.org/drawingml/2006/table">
            <a:tbl>
              <a:tblPr/>
              <a:tblGrid>
                <a:gridCol w="1003300">
                  <a:extLst>
                    <a:ext uri="{9D8B030D-6E8A-4147-A177-3AD203B41FA5}">
                      <a16:colId xmlns:a16="http://schemas.microsoft.com/office/drawing/2014/main" val="20000"/>
                    </a:ext>
                  </a:extLst>
                </a:gridCol>
                <a:gridCol w="670560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208280">
                  <a:extLst>
                    <a:ext uri="{9D8B030D-6E8A-4147-A177-3AD203B41FA5}">
                      <a16:colId xmlns:a16="http://schemas.microsoft.com/office/drawing/2014/main" val="20003"/>
                    </a:ext>
                  </a:extLst>
                </a:gridCol>
              </a:tblGrid>
              <a:tr h="141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Garamond" pitchFamily="18" charset="0"/>
                      </a:endParaRPr>
                    </a:p>
                  </a:txBody>
                  <a:tcPr anchor="ctr" horzOverflow="overflow">
                    <a:lnL cap="flat">
                      <a:noFill/>
                    </a:lnL>
                    <a:lnR>
                      <a:noFill/>
                    </a:lnR>
                    <a:lnT cap="flat">
                      <a:noFill/>
                    </a:lnT>
                    <a:lnB>
                      <a:noFill/>
                    </a:lnB>
                    <a:lnTlToBr>
                      <a:noFill/>
                    </a:lnTlToBr>
                    <a:lnBlToTr>
                      <a:noFill/>
                    </a:lnBlToTr>
                    <a:solidFill>
                      <a:srgbClr val="669A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o-RO" sz="2800" b="0" i="0" u="none" strike="noStrike" cap="none" normalizeH="0" baseline="0">
                          <a:ln>
                            <a:noFill/>
                          </a:ln>
                          <a:solidFill>
                            <a:schemeClr val="tx1"/>
                          </a:solidFill>
                          <a:effectLst/>
                          <a:latin typeface="Garamond" pitchFamily="18" charset="0"/>
                        </a:rPr>
                        <a:t>Sisteme multiutilizator</a:t>
                      </a:r>
                      <a:endParaRPr kumimoji="0" lang="en-US" sz="2800" b="0" i="0" u="none" strike="noStrike" cap="none" normalizeH="0" baseline="0">
                        <a:ln>
                          <a:noFill/>
                        </a:ln>
                        <a:solidFill>
                          <a:schemeClr val="tx1"/>
                        </a:solidFill>
                        <a:effectLst/>
                        <a:latin typeface="Garamond" pitchFamily="18" charset="0"/>
                      </a:endParaRPr>
                    </a:p>
                  </a:txBody>
                  <a:tcPr horzOverflow="overflow">
                    <a:lnL>
                      <a:noFill/>
                    </a:lnL>
                    <a:lnR>
                      <a:noFill/>
                    </a:lnR>
                    <a:lnT cap="flat">
                      <a:noFill/>
                    </a:lnT>
                    <a:lnB>
                      <a:noFill/>
                    </a:lnB>
                    <a:lnTlToBr>
                      <a:noFill/>
                    </a:lnTlToBr>
                    <a:lnBlToTr>
                      <a:noFill/>
                    </a:lnBlToTr>
                    <a:solidFill>
                      <a:srgbClr val="669A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Garamond" pitchFamily="18"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Garamond" pitchFamily="18"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49275">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Garamond" pitchFamily="18" charset="0"/>
                      </a:endParaRPr>
                    </a:p>
                  </a:txBody>
                  <a:tcPr horzOverflow="overflow">
                    <a:lnL cap="flat">
                      <a:noFill/>
                    </a:lnL>
                    <a:lnR cap="flat">
                      <a:noFill/>
                    </a:lnR>
                    <a:lnT>
                      <a:noFill/>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39021" name="Group 109"/>
          <p:cNvGraphicFramePr>
            <a:graphicFrameLocks noGrp="1"/>
          </p:cNvGraphicFramePr>
          <p:nvPr>
            <p:extLst>
              <p:ext uri="{D42A27DB-BD31-4B8C-83A1-F6EECF244321}">
                <p14:modId xmlns:p14="http://schemas.microsoft.com/office/powerpoint/2010/main" val="1906247153"/>
              </p:ext>
            </p:extLst>
          </p:nvPr>
        </p:nvGraphicFramePr>
        <p:xfrm>
          <a:off x="533400" y="911352"/>
          <a:ext cx="8610600" cy="5413248"/>
        </p:xfrm>
        <a:graphic>
          <a:graphicData uri="http://schemas.openxmlformats.org/drawingml/2006/table">
            <a:tbl>
              <a:tblPr/>
              <a:tblGrid>
                <a:gridCol w="8610600">
                  <a:extLst>
                    <a:ext uri="{9D8B030D-6E8A-4147-A177-3AD203B41FA5}">
                      <a16:colId xmlns:a16="http://schemas.microsoft.com/office/drawing/2014/main" val="20000"/>
                    </a:ext>
                  </a:extLst>
                </a:gridCol>
              </a:tblGrid>
              <a:tr h="592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o-RO" sz="2200" b="0" i="0" u="none" strike="noStrike" cap="none" normalizeH="0" baseline="0" dirty="0">
                          <a:ln>
                            <a:noFill/>
                          </a:ln>
                          <a:solidFill>
                            <a:schemeClr val="tx1"/>
                          </a:solidFill>
                          <a:effectLst/>
                          <a:latin typeface="Garamond" pitchFamily="18" charset="0"/>
                        </a:rPr>
                        <a:t>Pentru a putea oferi suport pentru mai mulţi utilizatori simultan şi pentru a putea accesa resursele partajate ale reţelei (servicii, echipamente, diverse resurse), serverele de reţea trebuie să ruleze sisteme de operare cu caracteristici extinse faţă de sistemele de operare clasice (de tip client). </a:t>
                      </a:r>
                      <a:endParaRPr kumimoji="0" lang="en-US" sz="2200" b="0" i="0" u="none" strike="noStrike" cap="none" normalizeH="0" baseline="0" dirty="0">
                        <a:ln>
                          <a:noFill/>
                        </a:ln>
                        <a:solidFill>
                          <a:schemeClr val="tx1"/>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o-RO" sz="2200" b="0" i="0" u="none" strike="noStrike" cap="none" normalizeH="0" baseline="0" dirty="0">
                          <a:ln>
                            <a:noFill/>
                          </a:ln>
                          <a:solidFill>
                            <a:schemeClr val="tx1"/>
                          </a:solidFill>
                          <a:effectLst/>
                          <a:latin typeface="Garamond" pitchFamily="18" charset="0"/>
                        </a:rPr>
                        <a:t>Dintre sisteme de operare cele mai cunoscute ce oferă servicii de reţea enumerăm: </a:t>
                      </a:r>
                      <a:r>
                        <a:rPr kumimoji="0" lang="en-US" sz="2200" b="1" i="0" u="none" strike="noStrike" cap="none" normalizeH="0" baseline="0" dirty="0">
                          <a:ln>
                            <a:noFill/>
                          </a:ln>
                          <a:solidFill>
                            <a:schemeClr val="tx1"/>
                          </a:solidFill>
                          <a:effectLst/>
                          <a:latin typeface="Garamond" pitchFamily="18" charset="0"/>
                        </a:rPr>
                        <a:t>Unix/</a:t>
                      </a:r>
                      <a:r>
                        <a:rPr kumimoji="0" lang="en-US" sz="2200" b="1" i="0" u="none" strike="noStrike" cap="none" normalizeH="0" baseline="0" dirty="0">
                          <a:ln>
                            <a:noFill/>
                          </a:ln>
                          <a:solidFill>
                            <a:srgbClr val="000000"/>
                          </a:solidFill>
                          <a:effectLst/>
                          <a:latin typeface="Garamond" pitchFamily="18" charset="0"/>
                        </a:rPr>
                        <a:t>Linux, Windows NT/2000/XP/2003/Vista/7/8/10</a:t>
                      </a:r>
                      <a:r>
                        <a:rPr kumimoji="0" lang="ro-RO" sz="2200" b="0" i="0" u="none" strike="noStrike" cap="none" normalizeH="0" baseline="0" dirty="0">
                          <a:ln>
                            <a:noFill/>
                          </a:ln>
                          <a:solidFill>
                            <a:schemeClr val="tx1"/>
                          </a:solidFill>
                          <a:effectLst/>
                          <a:latin typeface="Garamond" pitchFamily="18"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o-RO" sz="2200" b="0" i="0" u="none" strike="noStrike" cap="none" normalizeH="0" baseline="0" dirty="0">
                          <a:ln>
                            <a:noFill/>
                          </a:ln>
                          <a:solidFill>
                            <a:schemeClr val="tx1"/>
                          </a:solidFill>
                          <a:effectLst/>
                          <a:latin typeface="Garamond" pitchFamily="18" charset="0"/>
                        </a:rPr>
                        <a:t>Un sistem capabil să funcţioneze ca server NOS trebuie să ofere suport pentru mai mulţi utilizatori simultan. Administratorul de reţea crează câte un cont pentru fiecare utilizator în parte, fapt ce permite ca fiecare utilizator să se conecteze pe sistemul server. </a:t>
                      </a:r>
                      <a:endParaRPr kumimoji="0" lang="en-US" sz="2200" b="0" i="0" u="none" strike="noStrike" cap="none" normalizeH="0" baseline="0" dirty="0">
                        <a:ln>
                          <a:noFill/>
                        </a:ln>
                        <a:solidFill>
                          <a:schemeClr val="tx1"/>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o-RO" sz="2200" b="0" i="0" u="none" strike="noStrike" cap="none" normalizeH="0" baseline="0" dirty="0">
                          <a:ln>
                            <a:noFill/>
                          </a:ln>
                          <a:solidFill>
                            <a:schemeClr val="tx1"/>
                          </a:solidFill>
                          <a:effectLst/>
                          <a:latin typeface="Garamond" pitchFamily="18" charset="0"/>
                        </a:rPr>
                        <a:t>Un cont utilizator permite serverului să autentifice utilizatorul şi să aloce resursele la care acel utilizator are acces. Sistemele ce oferă această funcţionalitate se numesc </a:t>
                      </a:r>
                      <a:r>
                        <a:rPr kumimoji="0" lang="ro-RO" sz="2200" b="1" i="1" u="none" strike="noStrike" cap="none" normalizeH="0" baseline="0" dirty="0">
                          <a:ln>
                            <a:noFill/>
                          </a:ln>
                          <a:solidFill>
                            <a:schemeClr val="tx1"/>
                          </a:solidFill>
                          <a:effectLst/>
                          <a:latin typeface="Garamond" pitchFamily="18" charset="0"/>
                        </a:rPr>
                        <a:t>sisteme multiutilizator</a:t>
                      </a:r>
                      <a:r>
                        <a:rPr kumimoji="0" lang="ro-RO" sz="2200" b="0" i="0" u="none" strike="noStrike" cap="none" normalizeH="0" baseline="0" dirty="0">
                          <a:ln>
                            <a:noFill/>
                          </a:ln>
                          <a:solidFill>
                            <a:schemeClr val="tx1"/>
                          </a:solidFill>
                          <a:effectLst/>
                          <a:latin typeface="Garamond" pitchFamily="18" charset="0"/>
                        </a:rPr>
                        <a:t>. UNIX, Linux şi Windows NT/2000/X</a:t>
                      </a:r>
                      <a:r>
                        <a:rPr kumimoji="0" lang="en-US" sz="2200" b="0" i="0" u="none" strike="noStrike" cap="none" normalizeH="0" baseline="0" dirty="0">
                          <a:ln>
                            <a:noFill/>
                          </a:ln>
                          <a:solidFill>
                            <a:schemeClr val="tx1"/>
                          </a:solidFill>
                          <a:effectLst/>
                          <a:latin typeface="Garamond" pitchFamily="18" charset="0"/>
                        </a:rPr>
                        <a:t>P</a:t>
                      </a:r>
                      <a:r>
                        <a:rPr kumimoji="0" lang="ro-RO" sz="2200" b="0" i="0" u="none" strike="noStrike" cap="none" normalizeH="0" baseline="0" dirty="0">
                          <a:ln>
                            <a:noFill/>
                          </a:ln>
                          <a:solidFill>
                            <a:schemeClr val="tx1"/>
                          </a:solidFill>
                          <a:effectLst/>
                          <a:latin typeface="Garamond" pitchFamily="18" charset="0"/>
                        </a:rPr>
                        <a:t>/2003</a:t>
                      </a:r>
                      <a:r>
                        <a:rPr kumimoji="0" lang="en-US" sz="2200" b="0" i="0" u="none" strike="noStrike" cap="none" normalizeH="0" baseline="0" dirty="0">
                          <a:ln>
                            <a:noFill/>
                          </a:ln>
                          <a:solidFill>
                            <a:schemeClr val="tx1"/>
                          </a:solidFill>
                          <a:effectLst/>
                          <a:latin typeface="Garamond" pitchFamily="18" charset="0"/>
                        </a:rPr>
                        <a:t>/Vista/7</a:t>
                      </a:r>
                      <a:r>
                        <a:rPr kumimoji="0" lang="ro-RO" sz="2200" b="0" i="0" u="none" strike="noStrike" cap="none" normalizeH="0" baseline="0" dirty="0">
                          <a:ln>
                            <a:noFill/>
                          </a:ln>
                          <a:solidFill>
                            <a:schemeClr val="tx1"/>
                          </a:solidFill>
                          <a:effectLst/>
                          <a:latin typeface="Garamond" pitchFamily="18" charset="0"/>
                        </a:rPr>
                        <a:t>/8/10</a:t>
                      </a:r>
                      <a:r>
                        <a:rPr kumimoji="0" lang="en-US" sz="2200" b="0" i="0" u="none" strike="noStrike" cap="none" normalizeH="0" baseline="0" dirty="0">
                          <a:ln>
                            <a:noFill/>
                          </a:ln>
                          <a:solidFill>
                            <a:schemeClr val="tx1"/>
                          </a:solidFill>
                          <a:effectLst/>
                          <a:latin typeface="Garamond" pitchFamily="18" charset="0"/>
                        </a:rPr>
                        <a:t>/11</a:t>
                      </a:r>
                      <a:r>
                        <a:rPr kumimoji="0" lang="ro-RO" sz="2200" b="0" i="0" u="none" strike="noStrike" cap="none" normalizeH="0" baseline="0" dirty="0">
                          <a:ln>
                            <a:noFill/>
                          </a:ln>
                          <a:solidFill>
                            <a:schemeClr val="tx1"/>
                          </a:solidFill>
                          <a:effectLst/>
                          <a:latin typeface="Garamond" pitchFamily="18" charset="0"/>
                        </a:rPr>
                        <a:t> sunt exemple de astfel de sisteme. </a:t>
                      </a:r>
                    </a:p>
                  </a:txBody>
                  <a:tcPr anchor="ctr" horzOverflow="overflow">
                    <a:lnL cap="flat">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27127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rgbClr val="000000"/>
                        </a:solidFill>
                        <a:effectLst/>
                        <a:latin typeface="Arial Unicode MS" pitchFamily="34" charset="-128"/>
                        <a:ea typeface="Arial Unicode MS" pitchFamily="34" charset="-128"/>
                        <a:cs typeface="Arial Unicode MS" pitchFamily="34" charset="-128"/>
                      </a:endParaRPr>
                    </a:p>
                  </a:txBody>
                  <a:tcPr horzOverflow="overflow">
                    <a:lnL cap="flat">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pic>
        <p:nvPicPr>
          <p:cNvPr id="38919" name="Picture 7" descr="transd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3138" y="963613"/>
            <a:ext cx="28575" cy="9525"/>
          </a:xfrm>
          <a:prstGeom prst="rect">
            <a:avLst/>
          </a:prstGeom>
          <a:noFill/>
          <a:extLst>
            <a:ext uri="{909E8E84-426E-40DD-AFC4-6F175D3DCCD1}">
              <a14:hiddenFill xmlns:a14="http://schemas.microsoft.com/office/drawing/2010/main">
                <a:solidFill>
                  <a:srgbClr val="FFFFFF"/>
                </a:solidFill>
              </a14:hiddenFill>
            </a:ext>
          </a:extLst>
        </p:spPr>
      </p:pic>
      <p:pic>
        <p:nvPicPr>
          <p:cNvPr id="38922" name="Picture 10" descr="transd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950" y="141605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38925" name="Picture 13" descr="transd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950" y="3803650"/>
            <a:ext cx="171450" cy="171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sz="half" idx="1"/>
          </p:nvPr>
        </p:nvSpPr>
        <p:spPr>
          <a:xfrm>
            <a:off x="457200" y="1219200"/>
            <a:ext cx="8686800" cy="4906963"/>
          </a:xfrm>
        </p:spPr>
        <p:txBody>
          <a:bodyPr/>
          <a:lstStyle/>
          <a:p>
            <a:pPr>
              <a:lnSpc>
                <a:spcPct val="90000"/>
              </a:lnSpc>
            </a:pPr>
            <a:r>
              <a:rPr lang="ro-RO" sz="2400">
                <a:latin typeface="Garamond" pitchFamily="18" charset="0"/>
              </a:rPr>
              <a:t>De asemenea, un sistem de operare de reţea este un </a:t>
            </a:r>
            <a:r>
              <a:rPr lang="ro-RO" sz="2400" b="1" i="1">
                <a:latin typeface="Garamond" pitchFamily="18" charset="0"/>
              </a:rPr>
              <a:t>sistem multitasking</a:t>
            </a:r>
            <a:r>
              <a:rPr lang="ro-RO" sz="2400">
                <a:latin typeface="Garamond" pitchFamily="18" charset="0"/>
              </a:rPr>
              <a:t>. Acest lucru semnifică faptul că, intern, sistemul de operare este capabil să execute mai multe sarcini (</a:t>
            </a:r>
            <a:r>
              <a:rPr lang="ro-RO" sz="2400" i="1">
                <a:latin typeface="Garamond" pitchFamily="18" charset="0"/>
              </a:rPr>
              <a:t>tasks</a:t>
            </a:r>
            <a:r>
              <a:rPr lang="ro-RO" sz="2400">
                <a:latin typeface="Garamond" pitchFamily="18" charset="0"/>
              </a:rPr>
              <a:t>) sau procese în acelaşi timp. Sistemele de operare server realizează acest lucru printr-un cod software de planificare ce este integrat în mediul de execuţie. Acest planificator are rolul de a </a:t>
            </a:r>
            <a:r>
              <a:rPr lang="ro-RO" sz="2400" b="1">
                <a:latin typeface="Garamond" pitchFamily="18" charset="0"/>
              </a:rPr>
              <a:t>aloca timpul procesorului</a:t>
            </a:r>
            <a:r>
              <a:rPr lang="ro-RO" sz="2400">
                <a:latin typeface="Garamond" pitchFamily="18" charset="0"/>
              </a:rPr>
              <a:t>, </a:t>
            </a:r>
            <a:r>
              <a:rPr lang="ro-RO" sz="2400" b="1">
                <a:latin typeface="Garamond" pitchFamily="18" charset="0"/>
              </a:rPr>
              <a:t>memoria</a:t>
            </a:r>
            <a:r>
              <a:rPr lang="ro-RO" sz="2400">
                <a:latin typeface="Garamond" pitchFamily="18" charset="0"/>
              </a:rPr>
              <a:t> şi </a:t>
            </a:r>
            <a:r>
              <a:rPr lang="ro-RO" sz="2400" b="1">
                <a:latin typeface="Garamond" pitchFamily="18" charset="0"/>
              </a:rPr>
              <a:t>alte elemente ale sistemului</a:t>
            </a:r>
            <a:r>
              <a:rPr lang="ro-RO" sz="2400">
                <a:latin typeface="Garamond" pitchFamily="18" charset="0"/>
              </a:rPr>
              <a:t> pentru mai multe sarcini în aşa fel încât această alocare să permită </a:t>
            </a:r>
            <a:r>
              <a:rPr lang="ro-RO" sz="2400" b="1">
                <a:latin typeface="Garamond" pitchFamily="18" charset="0"/>
              </a:rPr>
              <a:t>partajarea resurselor sistemului</a:t>
            </a:r>
            <a:r>
              <a:rPr lang="ro-RO" sz="2400">
                <a:latin typeface="Garamond" pitchFamily="18" charset="0"/>
              </a:rPr>
              <a:t>.</a:t>
            </a:r>
          </a:p>
          <a:p>
            <a:pPr>
              <a:lnSpc>
                <a:spcPct val="90000"/>
              </a:lnSpc>
            </a:pPr>
            <a:r>
              <a:rPr lang="ro-RO" sz="2400">
                <a:latin typeface="Garamond" pitchFamily="18" charset="0"/>
              </a:rPr>
              <a:t>Fiecare utilizator de pe un sistem multiutilizator are ca suport un task sau un proces separat pe server. Aceste sarcini interne sunt create în mod dinamic pe măsură ce utilizatorii se conectează la sistem sau, dimpotrivă, sunt şterse atunci când utilizatorii se deconectează de la server. </a:t>
            </a:r>
          </a:p>
        </p:txBody>
      </p:sp>
      <p:graphicFrame>
        <p:nvGraphicFramePr>
          <p:cNvPr id="39986" name="Group 50"/>
          <p:cNvGraphicFramePr>
            <a:graphicFrameLocks noGrp="1"/>
          </p:cNvGraphicFramePr>
          <p:nvPr>
            <p:ph sz="half" idx="2"/>
          </p:nvPr>
        </p:nvGraphicFramePr>
        <p:xfrm>
          <a:off x="1143000" y="228600"/>
          <a:ext cx="7162800" cy="1036320"/>
        </p:xfrm>
        <a:graphic>
          <a:graphicData uri="http://schemas.openxmlformats.org/drawingml/2006/table">
            <a:tbl>
              <a:tblPr/>
              <a:tblGrid>
                <a:gridCol w="850900">
                  <a:extLst>
                    <a:ext uri="{9D8B030D-6E8A-4147-A177-3AD203B41FA5}">
                      <a16:colId xmlns:a16="http://schemas.microsoft.com/office/drawing/2014/main" val="20000"/>
                    </a:ext>
                  </a:extLst>
                </a:gridCol>
                <a:gridCol w="5692775">
                  <a:extLst>
                    <a:ext uri="{9D8B030D-6E8A-4147-A177-3AD203B41FA5}">
                      <a16:colId xmlns:a16="http://schemas.microsoft.com/office/drawing/2014/main" val="20001"/>
                    </a:ext>
                  </a:extLst>
                </a:gridCol>
                <a:gridCol w="309563">
                  <a:extLst>
                    <a:ext uri="{9D8B030D-6E8A-4147-A177-3AD203B41FA5}">
                      <a16:colId xmlns:a16="http://schemas.microsoft.com/office/drawing/2014/main" val="20002"/>
                    </a:ext>
                  </a:extLst>
                </a:gridCol>
                <a:gridCol w="309562">
                  <a:extLst>
                    <a:ext uri="{9D8B030D-6E8A-4147-A177-3AD203B41FA5}">
                      <a16:colId xmlns:a16="http://schemas.microsoft.com/office/drawing/2014/main" val="20003"/>
                    </a:ext>
                  </a:extLst>
                </a:gridCol>
              </a:tblGrid>
              <a:tr h="295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Garamond" pitchFamily="18" charset="0"/>
                      </a:endParaRPr>
                    </a:p>
                  </a:txBody>
                  <a:tcPr anchor="ctr" horzOverflow="overflow">
                    <a:lnL cap="flat">
                      <a:noFill/>
                    </a:lnL>
                    <a:lnR>
                      <a:noFill/>
                    </a:lnR>
                    <a:lnT cap="flat">
                      <a:noFill/>
                    </a:lnT>
                    <a:lnB>
                      <a:noFill/>
                    </a:lnB>
                    <a:lnTlToBr>
                      <a:noFill/>
                    </a:lnTlToBr>
                    <a:lnBlToTr>
                      <a:noFill/>
                    </a:lnBlToTr>
                    <a:solidFill>
                      <a:srgbClr val="669A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o-RO" sz="2800" b="0" i="0" u="none" strike="noStrike" cap="none" normalizeH="0" baseline="0">
                          <a:ln>
                            <a:noFill/>
                          </a:ln>
                          <a:solidFill>
                            <a:schemeClr val="tx1"/>
                          </a:solidFill>
                          <a:effectLst/>
                          <a:latin typeface="Garamond" pitchFamily="18" charset="0"/>
                        </a:rPr>
                        <a:t>Sisteme multitasking</a:t>
                      </a:r>
                      <a:endParaRPr kumimoji="0" lang="en-US" sz="2800" b="0" i="0" u="none" strike="noStrike" cap="none" normalizeH="0" baseline="0">
                        <a:ln>
                          <a:noFill/>
                        </a:ln>
                        <a:solidFill>
                          <a:schemeClr val="tx1"/>
                        </a:solidFill>
                        <a:effectLst/>
                        <a:latin typeface="Garamond" pitchFamily="18" charset="0"/>
                      </a:endParaRPr>
                    </a:p>
                  </a:txBody>
                  <a:tcPr anchor="ctr" horzOverflow="overflow">
                    <a:lnL>
                      <a:noFill/>
                    </a:lnL>
                    <a:lnR>
                      <a:noFill/>
                    </a:lnR>
                    <a:lnT cap="flat">
                      <a:noFill/>
                    </a:lnT>
                    <a:lnB>
                      <a:noFill/>
                    </a:lnB>
                    <a:lnTlToBr>
                      <a:noFill/>
                    </a:lnTlToBr>
                    <a:lnBlToTr>
                      <a:noFill/>
                    </a:lnBlToTr>
                    <a:solidFill>
                      <a:srgbClr val="669A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Garamond" pitchFamily="18"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Garamond" pitchFamily="18"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61925">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Garamond" pitchFamily="18" charset="0"/>
                      </a:endParaRPr>
                    </a:p>
                  </a:txBody>
                  <a:tcPr horzOverflow="overflow">
                    <a:lnL cap="flat">
                      <a:noFill/>
                    </a:lnL>
                    <a:lnR cap="flat">
                      <a:noFill/>
                    </a:lnR>
                    <a:lnT>
                      <a:noFill/>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atin typeface="Garamond" pitchFamily="18" charset="0"/>
              </a:rPr>
              <a:t>Comenzi de ba</a:t>
            </a:r>
            <a:r>
              <a:rPr lang="ro-RO">
                <a:latin typeface="Garamond" pitchFamily="18" charset="0"/>
              </a:rPr>
              <a:t>ză Unix/Linux</a:t>
            </a:r>
            <a:endParaRPr lang="en-US">
              <a:latin typeface="Garamond" pitchFamily="18" charset="0"/>
            </a:endParaRPr>
          </a:p>
        </p:txBody>
      </p:sp>
      <p:sp>
        <p:nvSpPr>
          <p:cNvPr id="94211" name="Rectangle 3"/>
          <p:cNvSpPr>
            <a:spLocks noGrp="1" noChangeArrowheads="1"/>
          </p:cNvSpPr>
          <p:nvPr>
            <p:ph type="body" idx="1"/>
          </p:nvPr>
        </p:nvSpPr>
        <p:spPr>
          <a:xfrm>
            <a:off x="457200" y="1371600"/>
            <a:ext cx="8229600" cy="4953000"/>
          </a:xfrm>
        </p:spPr>
        <p:txBody>
          <a:bodyPr/>
          <a:lstStyle/>
          <a:p>
            <a:r>
              <a:rPr lang="en-US" sz="2800" b="1" dirty="0">
                <a:latin typeface="Garamond" pitchFamily="18" charset="0"/>
              </a:rPr>
              <a:t>pw</a:t>
            </a:r>
            <a:r>
              <a:rPr lang="ro-RO" sz="2800" b="1" dirty="0">
                <a:latin typeface="Garamond" pitchFamily="18" charset="0"/>
              </a:rPr>
              <a:t>d</a:t>
            </a:r>
            <a:r>
              <a:rPr lang="ro-RO" sz="2800" dirty="0">
                <a:latin typeface="Garamond" pitchFamily="18" charset="0"/>
              </a:rPr>
              <a:t> (</a:t>
            </a:r>
            <a:r>
              <a:rPr lang="en-US" sz="2800" dirty="0">
                <a:latin typeface="Garamond" pitchFamily="18" charset="0"/>
              </a:rPr>
              <a:t>print working</a:t>
            </a:r>
            <a:r>
              <a:rPr lang="ro-RO" sz="2800" dirty="0">
                <a:latin typeface="Garamond" pitchFamily="18" charset="0"/>
              </a:rPr>
              <a:t> directory) – comandă folosită pentru a</a:t>
            </a:r>
            <a:r>
              <a:rPr lang="en-US" sz="2800" dirty="0">
                <a:latin typeface="Garamond" pitchFamily="18" charset="0"/>
              </a:rPr>
              <a:t>fi</a:t>
            </a:r>
            <a:r>
              <a:rPr lang="ro-RO" sz="2800" dirty="0">
                <a:latin typeface="Garamond" pitchFamily="18" charset="0"/>
              </a:rPr>
              <a:t>şarea directorului curent de lucru</a:t>
            </a:r>
          </a:p>
          <a:p>
            <a:r>
              <a:rPr lang="ro-RO" sz="2800" b="1" dirty="0">
                <a:latin typeface="Garamond" pitchFamily="18" charset="0"/>
              </a:rPr>
              <a:t>ls</a:t>
            </a:r>
            <a:r>
              <a:rPr lang="ro-RO" sz="2800" dirty="0">
                <a:latin typeface="Garamond" pitchFamily="18" charset="0"/>
              </a:rPr>
              <a:t> (list) – comandă folosită pentru listarea conţinutului unui director</a:t>
            </a:r>
          </a:p>
          <a:p>
            <a:r>
              <a:rPr lang="ro-RO" sz="2800" dirty="0">
                <a:latin typeface="Garamond" pitchFamily="18" charset="0"/>
              </a:rPr>
              <a:t>ls </a:t>
            </a:r>
            <a:endParaRPr lang="en-US" sz="2800" dirty="0">
              <a:latin typeface="Garamond" pitchFamily="18" charset="0"/>
            </a:endParaRPr>
          </a:p>
          <a:p>
            <a:r>
              <a:rPr lang="ro-RO" sz="2800" dirty="0">
                <a:latin typeface="Garamond" pitchFamily="18" charset="0"/>
              </a:rPr>
              <a:t>ls –lS</a:t>
            </a:r>
          </a:p>
          <a:p>
            <a:r>
              <a:rPr lang="ro-RO" sz="2800" dirty="0">
                <a:latin typeface="Garamond" pitchFamily="18" charset="0"/>
              </a:rPr>
              <a:t>ls –lSr  (r=reverse)</a:t>
            </a:r>
          </a:p>
          <a:p>
            <a:r>
              <a:rPr lang="ro-RO" sz="2800" dirty="0">
                <a:latin typeface="Garamond" pitchFamily="18" charset="0"/>
              </a:rPr>
              <a:t>ls -la</a:t>
            </a:r>
            <a:endParaRPr lang="en-US" sz="2800" dirty="0">
              <a:latin typeface="Garamond" pitchFamily="18" charset="0"/>
            </a:endParaRPr>
          </a:p>
          <a:p>
            <a:r>
              <a:rPr lang="ro-RO" sz="2800" dirty="0">
                <a:latin typeface="Garamond" pitchFamily="18" charset="0"/>
              </a:rPr>
              <a:t>ls -R</a:t>
            </a:r>
            <a:r>
              <a:rPr lang="en-US" sz="2800" dirty="0">
                <a:latin typeface="Garamond" pitchFamily="18" charset="0"/>
              </a:rPr>
              <a:t> </a:t>
            </a:r>
            <a:r>
              <a:rPr lang="ro-RO" sz="2800" dirty="0">
                <a:latin typeface="Garamond" pitchFamily="18" charset="0"/>
              </a:rPr>
              <a:t>  (R=recursiv)</a:t>
            </a:r>
            <a:endParaRPr lang="en-US" sz="2800" dirty="0">
              <a:latin typeface="Garamond" pitchFamily="18" charset="0"/>
            </a:endParaRPr>
          </a:p>
          <a:p>
            <a:r>
              <a:rPr lang="ro-RO" sz="2800" dirty="0">
                <a:latin typeface="Garamond" pitchFamily="18" charset="0"/>
              </a:rPr>
              <a:t>ls –lR </a:t>
            </a:r>
            <a:r>
              <a:rPr lang="en-US" sz="2800" dirty="0">
                <a:latin typeface="Garamond" pitchFamily="18" charset="0"/>
              </a:rPr>
              <a:t>&gt; lista.txt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ro-RO" sz="3300">
                <a:latin typeface="Garamond" pitchFamily="18" charset="0"/>
              </a:rPr>
              <a:t>Multitasking</a:t>
            </a:r>
            <a:endParaRPr lang="en-US" sz="3300">
              <a:latin typeface="Garamond" pitchFamily="18" charset="0"/>
            </a:endParaRPr>
          </a:p>
        </p:txBody>
      </p:sp>
      <p:pic>
        <p:nvPicPr>
          <p:cNvPr id="40971" name="Picture 11" descr="multitaski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0200" y="1662113"/>
            <a:ext cx="5943600" cy="4400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ro-RO" sz="3300">
                <a:latin typeface="Garamond" pitchFamily="18" charset="0"/>
              </a:rPr>
              <a:t>Multitasking şi multithreading</a:t>
            </a:r>
            <a:endParaRPr lang="en-US" sz="3300">
              <a:latin typeface="Garamond" pitchFamily="18" charset="0"/>
            </a:endParaRPr>
          </a:p>
        </p:txBody>
      </p:sp>
      <p:sp>
        <p:nvSpPr>
          <p:cNvPr id="41987" name="Rectangle 3"/>
          <p:cNvSpPr>
            <a:spLocks noGrp="1" noChangeArrowheads="1"/>
          </p:cNvSpPr>
          <p:nvPr>
            <p:ph type="body" idx="1"/>
          </p:nvPr>
        </p:nvSpPr>
        <p:spPr/>
        <p:txBody>
          <a:bodyPr/>
          <a:lstStyle/>
          <a:p>
            <a:pPr>
              <a:lnSpc>
                <a:spcPct val="80000"/>
              </a:lnSpc>
              <a:buFontTx/>
              <a:buNone/>
            </a:pPr>
            <a:r>
              <a:rPr lang="ro-RO" sz="2200" dirty="0">
                <a:latin typeface="Garamond" pitchFamily="18" charset="0"/>
              </a:rPr>
              <a:t>Figura anterioară ilustrează un server multitasking tipic, ce rulează mai multe instanţe de servicii de reţea ce sunt accesate de către mai multe sisteme client. Serverele de acest tip se regăsesc, de regulă, sub denumirea de servere de întreprindere (</a:t>
            </a:r>
            <a:r>
              <a:rPr lang="ro-RO" sz="2200" i="1" dirty="0">
                <a:latin typeface="Garamond" pitchFamily="18" charset="0"/>
              </a:rPr>
              <a:t>enterprise servers</a:t>
            </a:r>
            <a:r>
              <a:rPr lang="ro-RO" sz="2200" dirty="0">
                <a:latin typeface="Garamond" pitchFamily="18" charset="0"/>
              </a:rPr>
              <a:t>) datorită capacităţii mari de a administra date şi servicii complexe. </a:t>
            </a:r>
            <a:endParaRPr lang="en-US" sz="2200" dirty="0">
              <a:latin typeface="Garamond" pitchFamily="18" charset="0"/>
            </a:endParaRPr>
          </a:p>
          <a:p>
            <a:pPr>
              <a:lnSpc>
                <a:spcPct val="80000"/>
              </a:lnSpc>
              <a:buFontTx/>
              <a:buNone/>
            </a:pPr>
            <a:endParaRPr lang="en-US" sz="2200" dirty="0">
              <a:latin typeface="Garamond" pitchFamily="18" charset="0"/>
            </a:endParaRPr>
          </a:p>
          <a:p>
            <a:pPr>
              <a:lnSpc>
                <a:spcPct val="80000"/>
              </a:lnSpc>
              <a:buFontTx/>
              <a:buNone/>
            </a:pPr>
            <a:r>
              <a:rPr lang="en-US" sz="2200" dirty="0" err="1">
                <a:latin typeface="Garamond" pitchFamily="18" charset="0"/>
              </a:rPr>
              <a:t>Serverele</a:t>
            </a:r>
            <a:r>
              <a:rPr lang="en-US" sz="2200" dirty="0">
                <a:latin typeface="Garamond" pitchFamily="18" charset="0"/>
              </a:rPr>
              <a:t> de tip enterprise </a:t>
            </a:r>
            <a:r>
              <a:rPr lang="en-US" sz="2200" dirty="0" err="1">
                <a:latin typeface="Garamond" pitchFamily="18" charset="0"/>
              </a:rPr>
              <a:t>sunt</a:t>
            </a:r>
            <a:r>
              <a:rPr lang="en-US" sz="2200" dirty="0">
                <a:latin typeface="Garamond" pitchFamily="18" charset="0"/>
              </a:rPr>
              <a:t> </a:t>
            </a:r>
            <a:r>
              <a:rPr lang="en-US" sz="2200" dirty="0" err="1">
                <a:latin typeface="Garamond" pitchFamily="18" charset="0"/>
              </a:rPr>
              <a:t>capabile</a:t>
            </a:r>
            <a:r>
              <a:rPr lang="en-US" sz="2200" dirty="0">
                <a:latin typeface="Garamond" pitchFamily="18" charset="0"/>
              </a:rPr>
              <a:t> s</a:t>
            </a:r>
            <a:r>
              <a:rPr lang="ro-RO" sz="2200" dirty="0">
                <a:latin typeface="Garamond" pitchFamily="18" charset="0"/>
              </a:rPr>
              <a:t>ă</a:t>
            </a:r>
            <a:r>
              <a:rPr lang="en-US" sz="2200" dirty="0">
                <a:latin typeface="Garamond" pitchFamily="18" charset="0"/>
              </a:rPr>
              <a:t> rule</a:t>
            </a:r>
            <a:r>
              <a:rPr lang="ro-RO" sz="2200" dirty="0">
                <a:latin typeface="Garamond" pitchFamily="18" charset="0"/>
              </a:rPr>
              <a:t>z</a:t>
            </a:r>
            <a:r>
              <a:rPr lang="en-US" sz="2200" dirty="0">
                <a:latin typeface="Garamond" pitchFamily="18" charset="0"/>
              </a:rPr>
              <a:t>e</a:t>
            </a:r>
            <a:r>
              <a:rPr lang="ro-RO" sz="2200" dirty="0">
                <a:latin typeface="Garamond" pitchFamily="18" charset="0"/>
              </a:rPr>
              <a:t> copii concurente ale unei comenzi. Acest fapt permite execuţia mai multor instanţe ale aceluiaşi serviciu sau fir de execuţie al unui program. Termenul “fir de execuţie” (</a:t>
            </a:r>
            <a:r>
              <a:rPr lang="ro-RO" sz="2200" b="1" i="1" dirty="0">
                <a:latin typeface="Garamond" pitchFamily="18" charset="0"/>
              </a:rPr>
              <a:t>thread</a:t>
            </a:r>
            <a:r>
              <a:rPr lang="ro-RO" sz="2200" dirty="0">
                <a:latin typeface="Garamond" pitchFamily="18" charset="0"/>
              </a:rPr>
              <a:t>) descrie un program ce are capacitatea de a se executa independent de altele. Sistemele de operare ce suportă “multithreading” permit programatorilor să proiecteze programe ale căror părţi divizate în fire de execuţie să fie </a:t>
            </a:r>
            <a:r>
              <a:rPr lang="ro-RO" sz="2200" b="1" dirty="0">
                <a:latin typeface="Garamond" pitchFamily="18" charset="0"/>
              </a:rPr>
              <a:t>executate concurenţial</a:t>
            </a:r>
            <a:r>
              <a:rPr lang="ro-RO" sz="2200" dirty="0">
                <a:latin typeface="Garamond" pitchFamily="18" charset="0"/>
              </a:rPr>
              <a:t>. </a:t>
            </a:r>
            <a:endParaRPr lang="en-US" sz="2200" dirty="0">
              <a:latin typeface="Garamond" pitchFamily="18" charset="0"/>
            </a:endParaRPr>
          </a:p>
          <a:p>
            <a:pPr>
              <a:lnSpc>
                <a:spcPct val="80000"/>
              </a:lnSpc>
              <a:buFontTx/>
              <a:buNone/>
            </a:pPr>
            <a:r>
              <a:rPr lang="en-US" sz="1800" dirty="0">
                <a:latin typeface="Garamond" pitchFamily="18" charset="0"/>
              </a:rPr>
              <a:t>    </a:t>
            </a:r>
          </a:p>
          <a:p>
            <a:pPr>
              <a:lnSpc>
                <a:spcPct val="80000"/>
              </a:lnSpc>
              <a:spcBef>
                <a:spcPct val="0"/>
              </a:spcBef>
              <a:buFontTx/>
              <a:buNone/>
            </a:pPr>
            <a:endParaRPr lang="en-US" sz="1800" dirty="0">
              <a:latin typeface="Garamond"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304800" y="914400"/>
            <a:ext cx="86868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b="1" dirty="0">
              <a:solidFill>
                <a:srgbClr val="000000"/>
              </a:solidFill>
            </a:endParaRPr>
          </a:p>
          <a:p>
            <a:r>
              <a:rPr lang="ro-RO" sz="2400" b="1" dirty="0">
                <a:solidFill>
                  <a:srgbClr val="000000"/>
                </a:solidFill>
              </a:rPr>
              <a:t>Multitasking-ul cooperativ</a:t>
            </a:r>
            <a:r>
              <a:rPr lang="ro-RO" sz="2400" dirty="0">
                <a:solidFill>
                  <a:srgbClr val="000000"/>
                </a:solidFill>
              </a:rPr>
              <a:t> reprezintă un mediu în care programele partajează adrese de memorie şi pot schimba informaţii între ele. </a:t>
            </a:r>
            <a:endParaRPr lang="en-US" sz="2400" dirty="0">
              <a:solidFill>
                <a:srgbClr val="000000"/>
              </a:solidFill>
            </a:endParaRPr>
          </a:p>
          <a:p>
            <a:r>
              <a:rPr lang="ro-RO" sz="2400" dirty="0">
                <a:solidFill>
                  <a:srgbClr val="000000"/>
                </a:solidFill>
              </a:rPr>
              <a:t>Într-un mediu multitasking, aplicaţiile partajează utilizarea procesorului prin metoda “time-slicing”. </a:t>
            </a:r>
            <a:endParaRPr lang="en-US" sz="2400" dirty="0">
              <a:solidFill>
                <a:srgbClr val="000000"/>
              </a:solidFill>
            </a:endParaRPr>
          </a:p>
          <a:p>
            <a:r>
              <a:rPr lang="ro-RO" sz="2400" dirty="0">
                <a:solidFill>
                  <a:srgbClr val="000000"/>
                </a:solidFill>
              </a:rPr>
              <a:t>Programele sunt scrise astfel încât să renunţe la utilizarea procesorului după un anumit timp pentru a permite altor programe să folosească procesorul. </a:t>
            </a:r>
            <a:endParaRPr lang="en-US" sz="2400" dirty="0">
              <a:solidFill>
                <a:srgbClr val="000000"/>
              </a:solidFill>
            </a:endParaRPr>
          </a:p>
          <a:p>
            <a:r>
              <a:rPr lang="ro-RO" sz="2400" dirty="0">
                <a:solidFill>
                  <a:srgbClr val="000000"/>
                </a:solidFill>
              </a:rPr>
              <a:t>Dacă un program este prost scris, poate monopoliza întreaga activitate a procesorului</a:t>
            </a:r>
            <a:r>
              <a:rPr lang="en-US" sz="2400" dirty="0">
                <a:solidFill>
                  <a:srgbClr val="000000"/>
                </a:solidFill>
              </a:rPr>
              <a:t>; de </a:t>
            </a:r>
            <a:r>
              <a:rPr lang="en-US" sz="2400" dirty="0" err="1">
                <a:solidFill>
                  <a:srgbClr val="000000"/>
                </a:solidFill>
              </a:rPr>
              <a:t>asemenea</a:t>
            </a:r>
            <a:r>
              <a:rPr lang="en-US" sz="2400" dirty="0">
                <a:solidFill>
                  <a:srgbClr val="000000"/>
                </a:solidFill>
              </a:rPr>
              <a:t>, d</a:t>
            </a:r>
            <a:r>
              <a:rPr lang="ro-RO" sz="2400" dirty="0">
                <a:solidFill>
                  <a:srgbClr val="000000"/>
                </a:solidFill>
              </a:rPr>
              <a:t>acă un program se blochează, poate duce la blocarea altor programe.</a:t>
            </a:r>
          </a:p>
          <a:p>
            <a:r>
              <a:rPr lang="ro-RO" sz="2400" dirty="0">
                <a:solidFill>
                  <a:srgbClr val="000000"/>
                </a:solidFill>
              </a:rPr>
              <a:t>Multitasking-ul cooperativ ducea de multe ori, pentru versiuni ale SO Windows, la apariția BSoD (https://ro.wikipedia.org/wiki/Blue_Screen_of_Death).</a:t>
            </a:r>
          </a:p>
        </p:txBody>
      </p:sp>
      <p:sp>
        <p:nvSpPr>
          <p:cNvPr id="70659" name="Text Box 3"/>
          <p:cNvSpPr txBox="1">
            <a:spLocks noChangeArrowheads="1"/>
          </p:cNvSpPr>
          <p:nvPr/>
        </p:nvSpPr>
        <p:spPr bwMode="auto">
          <a:xfrm>
            <a:off x="1524000" y="172025"/>
            <a:ext cx="674383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o-RO" sz="3200" b="1" dirty="0">
                <a:solidFill>
                  <a:srgbClr val="000000"/>
                </a:solidFill>
              </a:rPr>
              <a:t>Multitasking cooperativ vs. preemptiv</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304800" y="914400"/>
            <a:ext cx="86868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ro-RO" sz="2400" dirty="0">
                <a:solidFill>
                  <a:srgbClr val="000000"/>
                </a:solidFill>
              </a:rPr>
              <a:t>O formă mult mai eficientă de multitasking este implementată în</a:t>
            </a:r>
            <a:r>
              <a:rPr lang="en-US" sz="2400" dirty="0">
                <a:solidFill>
                  <a:srgbClr val="000000"/>
                </a:solidFill>
              </a:rPr>
              <a:t>cep</a:t>
            </a:r>
            <a:r>
              <a:rPr lang="ro-RO" sz="2400" dirty="0">
                <a:solidFill>
                  <a:srgbClr val="000000"/>
                </a:solidFill>
              </a:rPr>
              <a:t>ând cu Windows 9x şi se numeşte </a:t>
            </a:r>
            <a:r>
              <a:rPr lang="ro-RO" sz="2400" b="1" dirty="0">
                <a:solidFill>
                  <a:srgbClr val="000000"/>
                </a:solidFill>
              </a:rPr>
              <a:t>multitasking preemptiv</a:t>
            </a:r>
            <a:r>
              <a:rPr lang="ro-RO" sz="2400" dirty="0">
                <a:solidFill>
                  <a:srgbClr val="000000"/>
                </a:solidFill>
              </a:rPr>
              <a:t>. În acest caz, SO controlează alocarea timpului procesorului, iar programele pe 32</a:t>
            </a:r>
            <a:r>
              <a:rPr lang="en-US" sz="2400" dirty="0">
                <a:solidFill>
                  <a:srgbClr val="000000"/>
                </a:solidFill>
              </a:rPr>
              <a:t>/64</a:t>
            </a:r>
            <a:r>
              <a:rPr lang="ro-RO" sz="2400" dirty="0">
                <a:solidFill>
                  <a:srgbClr val="000000"/>
                </a:solidFill>
              </a:rPr>
              <a:t> de biţi rulează în spaţii separate de memorie. În cazul multitasking-ului preemptiv, un program ce nu respectă regula nu poate monopoliza sistemul, iar dacă se blochează, nu va afecta alte programe.  </a:t>
            </a:r>
          </a:p>
          <a:p>
            <a:endParaRPr lang="en-US" sz="2400" dirty="0">
              <a:solidFill>
                <a:srgbClr val="000000"/>
              </a:solidFill>
            </a:endParaRPr>
          </a:p>
          <a:p>
            <a:r>
              <a:rPr lang="ro-RO" sz="2400" dirty="0">
                <a:solidFill>
                  <a:srgbClr val="000000"/>
                </a:solidFill>
              </a:rPr>
              <a:t>În Windows Task Manager (începând cu Win 2000/XP) utilizatorii pot vedea toate procesele şi programele ce rulează pe sistem precum şi identificatorii de proces (PID) pe care SO le foloseşte pentru a face distincţie între procesele ce rulează pe sistem. </a:t>
            </a:r>
          </a:p>
          <a:p>
            <a:endParaRPr lang="en-US" sz="2400" dirty="0">
              <a:solidFill>
                <a:srgbClr val="000000"/>
              </a:solidFill>
              <a:latin typeface="Arial" charset="0"/>
            </a:endParaRPr>
          </a:p>
        </p:txBody>
      </p:sp>
      <p:sp>
        <p:nvSpPr>
          <p:cNvPr id="92163" name="Text Box 3"/>
          <p:cNvSpPr txBox="1">
            <a:spLocks noChangeArrowheads="1"/>
          </p:cNvSpPr>
          <p:nvPr/>
        </p:nvSpPr>
        <p:spPr bwMode="auto">
          <a:xfrm>
            <a:off x="1828800" y="228600"/>
            <a:ext cx="592585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o-RO" sz="2800" b="1" dirty="0">
                <a:solidFill>
                  <a:srgbClr val="000000"/>
                </a:solidFill>
              </a:rPr>
              <a:t>Multitasking cooperativ vs. preemptiv</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latin typeface="Garamond" pitchFamily="18" charset="0"/>
              </a:rPr>
              <a:t>Comenzi de ba</a:t>
            </a:r>
            <a:r>
              <a:rPr lang="ro-RO">
                <a:latin typeface="Garamond" pitchFamily="18" charset="0"/>
              </a:rPr>
              <a:t>ză Unix/Linux</a:t>
            </a:r>
            <a:endParaRPr lang="en-US">
              <a:latin typeface="Garamond" pitchFamily="18" charset="0"/>
            </a:endParaRPr>
          </a:p>
        </p:txBody>
      </p:sp>
      <p:sp>
        <p:nvSpPr>
          <p:cNvPr id="95235" name="Rectangle 3"/>
          <p:cNvSpPr>
            <a:spLocks noGrp="1" noChangeArrowheads="1"/>
          </p:cNvSpPr>
          <p:nvPr>
            <p:ph type="body" idx="1"/>
          </p:nvPr>
        </p:nvSpPr>
        <p:spPr/>
        <p:txBody>
          <a:bodyPr/>
          <a:lstStyle/>
          <a:p>
            <a:r>
              <a:rPr lang="en-US" b="1" dirty="0">
                <a:latin typeface="Garamond" pitchFamily="18" charset="0"/>
              </a:rPr>
              <a:t>mv</a:t>
            </a:r>
            <a:r>
              <a:rPr lang="ro-RO" dirty="0">
                <a:latin typeface="Garamond" pitchFamily="18" charset="0"/>
              </a:rPr>
              <a:t> (</a:t>
            </a:r>
            <a:r>
              <a:rPr lang="en-US" dirty="0">
                <a:latin typeface="Garamond" pitchFamily="18" charset="0"/>
              </a:rPr>
              <a:t>move</a:t>
            </a:r>
            <a:r>
              <a:rPr lang="ro-RO" dirty="0">
                <a:latin typeface="Garamond" pitchFamily="18" charset="0"/>
              </a:rPr>
              <a:t>) – comandă folosită pentru </a:t>
            </a:r>
            <a:r>
              <a:rPr lang="en-US" dirty="0" err="1">
                <a:latin typeface="Garamond" pitchFamily="18" charset="0"/>
              </a:rPr>
              <a:t>redenumirea</a:t>
            </a:r>
            <a:r>
              <a:rPr lang="en-US" dirty="0">
                <a:latin typeface="Garamond" pitchFamily="18" charset="0"/>
              </a:rPr>
              <a:t> </a:t>
            </a:r>
            <a:r>
              <a:rPr lang="en-US" dirty="0" err="1">
                <a:latin typeface="Garamond" pitchFamily="18" charset="0"/>
              </a:rPr>
              <a:t>unui</a:t>
            </a:r>
            <a:r>
              <a:rPr lang="en-US" dirty="0">
                <a:latin typeface="Garamond" pitchFamily="18" charset="0"/>
              </a:rPr>
              <a:t> fi</a:t>
            </a:r>
            <a:r>
              <a:rPr lang="ro-RO" dirty="0">
                <a:latin typeface="Garamond" pitchFamily="18" charset="0"/>
              </a:rPr>
              <a:t>ş</a:t>
            </a:r>
            <a:r>
              <a:rPr lang="en-US" dirty="0" err="1">
                <a:latin typeface="Garamond" pitchFamily="18" charset="0"/>
              </a:rPr>
              <a:t>ier</a:t>
            </a:r>
            <a:endParaRPr lang="en-US" dirty="0">
              <a:latin typeface="Garamond" pitchFamily="18" charset="0"/>
            </a:endParaRPr>
          </a:p>
          <a:p>
            <a:r>
              <a:rPr lang="en-US" dirty="0">
                <a:latin typeface="Garamond" pitchFamily="18" charset="0"/>
              </a:rPr>
              <a:t>mv file1 file2</a:t>
            </a:r>
          </a:p>
          <a:p>
            <a:r>
              <a:rPr lang="en-US" dirty="0">
                <a:latin typeface="Garamond" pitchFamily="18" charset="0"/>
              </a:rPr>
              <a:t>mv file1 dir1</a:t>
            </a:r>
            <a:endParaRPr lang="ro-RO" dirty="0">
              <a:latin typeface="Garamond" pitchFamily="18" charset="0"/>
            </a:endParaRPr>
          </a:p>
          <a:p>
            <a:r>
              <a:rPr lang="en-US" b="1" dirty="0" err="1">
                <a:latin typeface="Garamond" pitchFamily="18" charset="0"/>
              </a:rPr>
              <a:t>cp</a:t>
            </a:r>
            <a:r>
              <a:rPr lang="ro-RO" dirty="0">
                <a:latin typeface="Garamond" pitchFamily="18" charset="0"/>
              </a:rPr>
              <a:t> (</a:t>
            </a:r>
            <a:r>
              <a:rPr lang="en-US" dirty="0">
                <a:latin typeface="Garamond" pitchFamily="18" charset="0"/>
              </a:rPr>
              <a:t>copy</a:t>
            </a:r>
            <a:r>
              <a:rPr lang="ro-RO" dirty="0">
                <a:latin typeface="Garamond" pitchFamily="18" charset="0"/>
              </a:rPr>
              <a:t>) – comandă folosită pentru </a:t>
            </a:r>
            <a:r>
              <a:rPr lang="en-US" dirty="0" err="1">
                <a:latin typeface="Garamond" pitchFamily="18" charset="0"/>
              </a:rPr>
              <a:t>copierea</a:t>
            </a:r>
            <a:r>
              <a:rPr lang="en-US" dirty="0">
                <a:latin typeface="Garamond" pitchFamily="18" charset="0"/>
              </a:rPr>
              <a:t> </a:t>
            </a:r>
            <a:r>
              <a:rPr lang="en-US" dirty="0" err="1">
                <a:latin typeface="Garamond" pitchFamily="18" charset="0"/>
              </a:rPr>
              <a:t>unui</a:t>
            </a:r>
            <a:r>
              <a:rPr lang="en-US" dirty="0">
                <a:latin typeface="Garamond" pitchFamily="18" charset="0"/>
              </a:rPr>
              <a:t> fi</a:t>
            </a:r>
            <a:r>
              <a:rPr lang="ro-RO" dirty="0">
                <a:latin typeface="Garamond" pitchFamily="18" charset="0"/>
              </a:rPr>
              <a:t>ş</a:t>
            </a:r>
            <a:r>
              <a:rPr lang="en-US" dirty="0" err="1">
                <a:latin typeface="Garamond" pitchFamily="18" charset="0"/>
              </a:rPr>
              <a:t>ier</a:t>
            </a:r>
            <a:endParaRPr lang="en-US" dirty="0">
              <a:latin typeface="Garamond" pitchFamily="18" charset="0"/>
            </a:endParaRPr>
          </a:p>
          <a:p>
            <a:r>
              <a:rPr lang="en-US" dirty="0" err="1">
                <a:latin typeface="Garamond" pitchFamily="18" charset="0"/>
              </a:rPr>
              <a:t>cp</a:t>
            </a:r>
            <a:r>
              <a:rPr lang="en-US" dirty="0">
                <a:latin typeface="Garamond" pitchFamily="18" charset="0"/>
              </a:rPr>
              <a:t> file1 file2</a:t>
            </a:r>
          </a:p>
          <a:p>
            <a:r>
              <a:rPr lang="en-US" dirty="0" err="1">
                <a:latin typeface="Garamond" pitchFamily="18" charset="0"/>
              </a:rPr>
              <a:t>cp</a:t>
            </a:r>
            <a:r>
              <a:rPr lang="en-US" dirty="0">
                <a:latin typeface="Garamond" pitchFamily="18" charset="0"/>
              </a:rPr>
              <a:t> –r dir1 dir2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atin typeface="Garamond" pitchFamily="18" charset="0"/>
              </a:rPr>
              <a:t>Comenzi de ba</a:t>
            </a:r>
            <a:r>
              <a:rPr lang="ro-RO">
                <a:latin typeface="Garamond" pitchFamily="18" charset="0"/>
              </a:rPr>
              <a:t>ză Unix/Linux</a:t>
            </a:r>
            <a:endParaRPr lang="en-US">
              <a:latin typeface="Garamond" pitchFamily="18" charset="0"/>
            </a:endParaRPr>
          </a:p>
        </p:txBody>
      </p:sp>
      <p:sp>
        <p:nvSpPr>
          <p:cNvPr id="96259" name="Rectangle 3"/>
          <p:cNvSpPr>
            <a:spLocks noGrp="1" noChangeArrowheads="1"/>
          </p:cNvSpPr>
          <p:nvPr>
            <p:ph type="body" idx="1"/>
          </p:nvPr>
        </p:nvSpPr>
        <p:spPr/>
        <p:txBody>
          <a:bodyPr/>
          <a:lstStyle/>
          <a:p>
            <a:r>
              <a:rPr lang="en-US" b="1">
                <a:latin typeface="Garamond" pitchFamily="18" charset="0"/>
              </a:rPr>
              <a:t>rm</a:t>
            </a:r>
            <a:r>
              <a:rPr lang="ro-RO">
                <a:latin typeface="Garamond" pitchFamily="18" charset="0"/>
              </a:rPr>
              <a:t> (</a:t>
            </a:r>
            <a:r>
              <a:rPr lang="en-US">
                <a:latin typeface="Garamond" pitchFamily="18" charset="0"/>
              </a:rPr>
              <a:t>remove</a:t>
            </a:r>
            <a:r>
              <a:rPr lang="ro-RO">
                <a:latin typeface="Garamond" pitchFamily="18" charset="0"/>
              </a:rPr>
              <a:t>) – comandă folosită pentru </a:t>
            </a:r>
            <a:r>
              <a:rPr lang="en-US">
                <a:latin typeface="Garamond" pitchFamily="18" charset="0"/>
              </a:rPr>
              <a:t>? unui fi</a:t>
            </a:r>
            <a:r>
              <a:rPr lang="ro-RO">
                <a:latin typeface="Garamond" pitchFamily="18" charset="0"/>
              </a:rPr>
              <a:t>ş</a:t>
            </a:r>
            <a:r>
              <a:rPr lang="en-US">
                <a:latin typeface="Garamond" pitchFamily="18" charset="0"/>
              </a:rPr>
              <a:t>ier</a:t>
            </a:r>
          </a:p>
          <a:p>
            <a:r>
              <a:rPr lang="en-US">
                <a:latin typeface="Garamond" pitchFamily="18" charset="0"/>
              </a:rPr>
              <a:t>rm file2</a:t>
            </a:r>
          </a:p>
          <a:p>
            <a:r>
              <a:rPr lang="en-US" b="1">
                <a:latin typeface="Garamond" pitchFamily="18" charset="0"/>
              </a:rPr>
              <a:t>rmdir</a:t>
            </a:r>
            <a:r>
              <a:rPr lang="ro-RO">
                <a:latin typeface="Garamond" pitchFamily="18" charset="0"/>
              </a:rPr>
              <a:t> (</a:t>
            </a:r>
            <a:r>
              <a:rPr lang="en-US">
                <a:latin typeface="Garamond" pitchFamily="18" charset="0"/>
              </a:rPr>
              <a:t>remove directory</a:t>
            </a:r>
            <a:r>
              <a:rPr lang="ro-RO">
                <a:latin typeface="Garamond" pitchFamily="18" charset="0"/>
              </a:rPr>
              <a:t>) – comandă folosită pentru </a:t>
            </a:r>
            <a:r>
              <a:rPr lang="en-US">
                <a:latin typeface="Garamond" pitchFamily="18" charset="0"/>
              </a:rPr>
              <a:t>? unui director, dac</a:t>
            </a:r>
            <a:r>
              <a:rPr lang="ro-RO">
                <a:latin typeface="Garamond" pitchFamily="18" charset="0"/>
              </a:rPr>
              <a:t>ă acesta este gol</a:t>
            </a:r>
            <a:endParaRPr lang="en-US">
              <a:latin typeface="Garamond" pitchFamily="18" charset="0"/>
            </a:endParaRPr>
          </a:p>
          <a:p>
            <a:r>
              <a:rPr lang="ro-RO">
                <a:latin typeface="Garamond" pitchFamily="18" charset="0"/>
              </a:rPr>
              <a:t>r</a:t>
            </a:r>
            <a:r>
              <a:rPr lang="en-US">
                <a:latin typeface="Garamond" pitchFamily="18" charset="0"/>
              </a:rPr>
              <a:t>mdir</a:t>
            </a:r>
            <a:r>
              <a:rPr lang="ro-RO">
                <a:latin typeface="Garamond" pitchFamily="18" charset="0"/>
              </a:rPr>
              <a:t> dir_gol</a:t>
            </a:r>
          </a:p>
          <a:p>
            <a:r>
              <a:rPr lang="ro-RO">
                <a:latin typeface="Garamond" pitchFamily="18" charset="0"/>
              </a:rPr>
              <a:t>rm –r dir_care_nu_este_gol</a:t>
            </a:r>
            <a:endParaRPr lang="en-US">
              <a:latin typeface="Garamond" pitchFamily="18" charset="0"/>
            </a:endParaRPr>
          </a:p>
          <a:p>
            <a:endParaRPr lang="en-US">
              <a:latin typeface="Garamond"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latin typeface="Garamond" pitchFamily="18" charset="0"/>
              </a:rPr>
              <a:t>Test 1</a:t>
            </a:r>
          </a:p>
        </p:txBody>
      </p:sp>
      <p:sp>
        <p:nvSpPr>
          <p:cNvPr id="93187" name="Rectangle 3"/>
          <p:cNvSpPr>
            <a:spLocks noGrp="1" noChangeArrowheads="1"/>
          </p:cNvSpPr>
          <p:nvPr>
            <p:ph type="body" idx="1"/>
          </p:nvPr>
        </p:nvSpPr>
        <p:spPr/>
        <p:txBody>
          <a:bodyPr/>
          <a:lstStyle/>
          <a:p>
            <a:r>
              <a:rPr lang="en-US">
                <a:latin typeface="Garamond" pitchFamily="18" charset="0"/>
              </a:rPr>
              <a:t>ls –l | pause</a:t>
            </a:r>
          </a:p>
          <a:p>
            <a:r>
              <a:rPr lang="en-US">
                <a:latin typeface="Garamond" pitchFamily="18" charset="0"/>
              </a:rPr>
              <a:t>cat files &gt; pause</a:t>
            </a:r>
          </a:p>
          <a:p>
            <a:r>
              <a:rPr lang="en-US">
                <a:latin typeface="Garamond" pitchFamily="18" charset="0"/>
              </a:rPr>
              <a:t>cat files | more</a:t>
            </a:r>
          </a:p>
          <a:p>
            <a:r>
              <a:rPr lang="en-US">
                <a:latin typeface="Garamond" pitchFamily="18" charset="0"/>
              </a:rPr>
              <a:t>ls –l | more</a:t>
            </a:r>
          </a:p>
        </p:txBody>
      </p:sp>
      <p:sp>
        <p:nvSpPr>
          <p:cNvPr id="93188" name="Text Box 4"/>
          <p:cNvSpPr txBox="1">
            <a:spLocks noChangeArrowheads="1"/>
          </p:cNvSpPr>
          <p:nvPr/>
        </p:nvSpPr>
        <p:spPr bwMode="auto">
          <a:xfrm>
            <a:off x="669925" y="4116388"/>
            <a:ext cx="8093075"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600" dirty="0"/>
              <a:t>Care </a:t>
            </a:r>
            <a:r>
              <a:rPr lang="en-US" sz="2600" dirty="0" err="1"/>
              <a:t>dintre</a:t>
            </a:r>
            <a:r>
              <a:rPr lang="en-US" sz="2600" dirty="0"/>
              <a:t> </a:t>
            </a:r>
            <a:r>
              <a:rPr lang="en-US" sz="2600" dirty="0" err="1"/>
              <a:t>urm</a:t>
            </a:r>
            <a:r>
              <a:rPr lang="ro-RO" sz="2600" dirty="0"/>
              <a:t>ătoarele comenzi va face listarea conţinutului directorului curent ecran cu ecran ?</a:t>
            </a:r>
            <a:endParaRPr lang="en-US"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atin typeface="Garamond" pitchFamily="18" charset="0"/>
              </a:rPr>
              <a:t>Test </a:t>
            </a:r>
            <a:r>
              <a:rPr lang="ro-RO">
                <a:latin typeface="Garamond" pitchFamily="18" charset="0"/>
              </a:rPr>
              <a:t>2</a:t>
            </a:r>
            <a:endParaRPr lang="en-US">
              <a:latin typeface="Garamond" pitchFamily="18" charset="0"/>
            </a:endParaRPr>
          </a:p>
        </p:txBody>
      </p:sp>
      <p:sp>
        <p:nvSpPr>
          <p:cNvPr id="72707" name="Rectangle 3"/>
          <p:cNvSpPr>
            <a:spLocks noGrp="1" noChangeArrowheads="1"/>
          </p:cNvSpPr>
          <p:nvPr>
            <p:ph type="body" idx="1"/>
          </p:nvPr>
        </p:nvSpPr>
        <p:spPr/>
        <p:txBody>
          <a:bodyPr/>
          <a:lstStyle/>
          <a:p>
            <a:r>
              <a:rPr lang="ro-RO">
                <a:latin typeface="Garamond" pitchFamily="18" charset="0"/>
              </a:rPr>
              <a:t>-w</a:t>
            </a:r>
            <a:endParaRPr lang="en-US">
              <a:latin typeface="Garamond" pitchFamily="18" charset="0"/>
            </a:endParaRPr>
          </a:p>
          <a:p>
            <a:r>
              <a:rPr lang="ro-RO">
                <a:latin typeface="Garamond" pitchFamily="18" charset="0"/>
              </a:rPr>
              <a:t>-i</a:t>
            </a:r>
            <a:endParaRPr lang="en-US">
              <a:latin typeface="Garamond" pitchFamily="18" charset="0"/>
            </a:endParaRPr>
          </a:p>
          <a:p>
            <a:r>
              <a:rPr lang="ro-RO">
                <a:latin typeface="Garamond" pitchFamily="18" charset="0"/>
              </a:rPr>
              <a:t>-r</a:t>
            </a:r>
            <a:endParaRPr lang="en-US">
              <a:latin typeface="Garamond" pitchFamily="18" charset="0"/>
            </a:endParaRPr>
          </a:p>
          <a:p>
            <a:r>
              <a:rPr lang="ro-RO">
                <a:latin typeface="Garamond" pitchFamily="18" charset="0"/>
              </a:rPr>
              <a:t>-F</a:t>
            </a:r>
            <a:endParaRPr lang="en-US">
              <a:latin typeface="Garamond" pitchFamily="18" charset="0"/>
            </a:endParaRPr>
          </a:p>
        </p:txBody>
      </p:sp>
      <p:sp>
        <p:nvSpPr>
          <p:cNvPr id="72708" name="Text Box 4"/>
          <p:cNvSpPr txBox="1">
            <a:spLocks noChangeArrowheads="1"/>
          </p:cNvSpPr>
          <p:nvPr/>
        </p:nvSpPr>
        <p:spPr bwMode="auto">
          <a:xfrm>
            <a:off x="669925" y="4116388"/>
            <a:ext cx="794067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o-RO" sz="2800" dirty="0"/>
              <a:t>Dacă dorim să copiem sau să mutăm un fişier în altă locaţie şi să fim avertizaţi pentru a nu şterge accidental un fişier existent, ce opţiune trebuie să folosim ?</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atin typeface="Garamond" pitchFamily="18" charset="0"/>
              </a:rPr>
              <a:t>Test </a:t>
            </a:r>
            <a:r>
              <a:rPr lang="ro-RO">
                <a:latin typeface="Garamond" pitchFamily="18" charset="0"/>
              </a:rPr>
              <a:t>3</a:t>
            </a:r>
            <a:endParaRPr lang="en-US">
              <a:latin typeface="Garamond" pitchFamily="18" charset="0"/>
            </a:endParaRPr>
          </a:p>
        </p:txBody>
      </p:sp>
      <p:sp>
        <p:nvSpPr>
          <p:cNvPr id="73731" name="Rectangle 3"/>
          <p:cNvSpPr>
            <a:spLocks noGrp="1" noChangeArrowheads="1"/>
          </p:cNvSpPr>
          <p:nvPr>
            <p:ph type="body" idx="1"/>
          </p:nvPr>
        </p:nvSpPr>
        <p:spPr/>
        <p:txBody>
          <a:bodyPr/>
          <a:lstStyle/>
          <a:p>
            <a:r>
              <a:rPr lang="ro-RO">
                <a:latin typeface="Garamond" pitchFamily="18" charset="0"/>
              </a:rPr>
              <a:t>copy  test  /dir3</a:t>
            </a:r>
            <a:endParaRPr lang="en-US">
              <a:latin typeface="Garamond" pitchFamily="18" charset="0"/>
            </a:endParaRPr>
          </a:p>
          <a:p>
            <a:r>
              <a:rPr lang="ro-RO">
                <a:latin typeface="Garamond" pitchFamily="18" charset="0"/>
              </a:rPr>
              <a:t>cp  test  ../dir3</a:t>
            </a:r>
            <a:endParaRPr lang="en-US">
              <a:latin typeface="Garamond" pitchFamily="18" charset="0"/>
            </a:endParaRPr>
          </a:p>
          <a:p>
            <a:r>
              <a:rPr lang="ro-RO">
                <a:latin typeface="Garamond" pitchFamily="18" charset="0"/>
              </a:rPr>
              <a:t>copy  test  ../dir3</a:t>
            </a:r>
            <a:endParaRPr lang="en-US">
              <a:latin typeface="Garamond" pitchFamily="18" charset="0"/>
            </a:endParaRPr>
          </a:p>
          <a:p>
            <a:r>
              <a:rPr lang="ro-RO">
                <a:latin typeface="Garamond" pitchFamily="18" charset="0"/>
              </a:rPr>
              <a:t>cp /notes dir3</a:t>
            </a:r>
            <a:endParaRPr lang="en-US">
              <a:latin typeface="Garamond" pitchFamily="18" charset="0"/>
            </a:endParaRPr>
          </a:p>
        </p:txBody>
      </p:sp>
      <p:sp>
        <p:nvSpPr>
          <p:cNvPr id="73732" name="Text Box 4"/>
          <p:cNvSpPr txBox="1">
            <a:spLocks noChangeArrowheads="1"/>
          </p:cNvSpPr>
          <p:nvPr/>
        </p:nvSpPr>
        <p:spPr bwMode="auto">
          <a:xfrm>
            <a:off x="669925" y="4116388"/>
            <a:ext cx="8169275"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o-RO" sz="2800" dirty="0"/>
              <a:t>Directorul curent este </a:t>
            </a:r>
            <a:r>
              <a:rPr lang="ro-RO" sz="2800" b="1" dirty="0"/>
              <a:t>/home/stud1</a:t>
            </a:r>
            <a:r>
              <a:rPr lang="en-US" sz="2800" b="1" dirty="0"/>
              <a:t>010</a:t>
            </a:r>
            <a:r>
              <a:rPr lang="ro-RO" sz="2800" b="1" dirty="0"/>
              <a:t>/dir2</a:t>
            </a:r>
            <a:r>
              <a:rPr lang="ro-RO" sz="2800" dirty="0"/>
              <a:t>. Dacă dorim să copiem fişierul </a:t>
            </a:r>
            <a:r>
              <a:rPr lang="ro-RO" sz="2800" b="1" dirty="0"/>
              <a:t>test</a:t>
            </a:r>
            <a:r>
              <a:rPr lang="ro-RO" sz="2800" dirty="0"/>
              <a:t> din directorul curent în directorul </a:t>
            </a:r>
            <a:r>
              <a:rPr lang="ro-RO" sz="2800" b="1" dirty="0"/>
              <a:t>/home/stud1</a:t>
            </a:r>
            <a:r>
              <a:rPr lang="en-US" sz="2800" b="1" dirty="0"/>
              <a:t>010</a:t>
            </a:r>
            <a:r>
              <a:rPr lang="ro-RO" sz="2800" b="1" dirty="0"/>
              <a:t>/dir</a:t>
            </a:r>
            <a:r>
              <a:rPr lang="en-US" sz="2800" b="1" dirty="0"/>
              <a:t>3</a:t>
            </a:r>
            <a:r>
              <a:rPr lang="en-US" sz="2800" dirty="0"/>
              <a:t>,</a:t>
            </a:r>
            <a:r>
              <a:rPr lang="ro-RO" sz="2800" b="1" dirty="0"/>
              <a:t> </a:t>
            </a:r>
            <a:r>
              <a:rPr lang="ro-RO" sz="2800" dirty="0"/>
              <a:t>ce comandă putem utiliza?</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atin typeface="Garamond" pitchFamily="18" charset="0"/>
              </a:rPr>
              <a:t>Test </a:t>
            </a:r>
            <a:r>
              <a:rPr lang="ro-RO">
                <a:latin typeface="Garamond" pitchFamily="18" charset="0"/>
              </a:rPr>
              <a:t>4</a:t>
            </a:r>
            <a:endParaRPr lang="en-US">
              <a:latin typeface="Garamond" pitchFamily="18" charset="0"/>
            </a:endParaRPr>
          </a:p>
        </p:txBody>
      </p:sp>
      <p:sp>
        <p:nvSpPr>
          <p:cNvPr id="74755" name="Rectangle 3"/>
          <p:cNvSpPr>
            <a:spLocks noGrp="1" noChangeArrowheads="1"/>
          </p:cNvSpPr>
          <p:nvPr>
            <p:ph type="body" idx="1"/>
          </p:nvPr>
        </p:nvSpPr>
        <p:spPr/>
        <p:txBody>
          <a:bodyPr/>
          <a:lstStyle/>
          <a:p>
            <a:r>
              <a:rPr lang="ro-RO">
                <a:latin typeface="Garamond" pitchFamily="18" charset="0"/>
              </a:rPr>
              <a:t>whoisloggedon </a:t>
            </a:r>
            <a:r>
              <a:rPr lang="en-US">
                <a:latin typeface="Garamond" pitchFamily="18" charset="0"/>
              </a:rPr>
              <a:t>| sort</a:t>
            </a:r>
          </a:p>
          <a:p>
            <a:r>
              <a:rPr lang="en-US">
                <a:latin typeface="Garamond" pitchFamily="18" charset="0"/>
              </a:rPr>
              <a:t>who |sort</a:t>
            </a:r>
          </a:p>
          <a:p>
            <a:r>
              <a:rPr lang="en-US">
                <a:latin typeface="Garamond" pitchFamily="18" charset="0"/>
              </a:rPr>
              <a:t>whois | sort</a:t>
            </a:r>
          </a:p>
          <a:p>
            <a:r>
              <a:rPr lang="en-US">
                <a:latin typeface="Garamond" pitchFamily="18" charset="0"/>
              </a:rPr>
              <a:t>id | sort</a:t>
            </a:r>
          </a:p>
        </p:txBody>
      </p:sp>
      <p:sp>
        <p:nvSpPr>
          <p:cNvPr id="74756" name="Text Box 4"/>
          <p:cNvSpPr txBox="1">
            <a:spLocks noChangeArrowheads="1"/>
          </p:cNvSpPr>
          <p:nvPr/>
        </p:nvSpPr>
        <p:spPr bwMode="auto">
          <a:xfrm>
            <a:off x="669925" y="4116388"/>
            <a:ext cx="79406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o-RO" sz="2800" dirty="0"/>
              <a:t>Pentru a vedea cine este conectat la sistem, iar rezultatul să fie sortat după </a:t>
            </a:r>
            <a:r>
              <a:rPr lang="ro-RO" sz="2800" b="1" dirty="0"/>
              <a:t>user id, </a:t>
            </a:r>
            <a:r>
              <a:rPr lang="ro-RO" sz="2800" dirty="0"/>
              <a:t>ce comandă putem folosi ?</a:t>
            </a:r>
            <a:endParaRPr lang="en-US" sz="28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1763</TotalTime>
  <Words>2398</Words>
  <Application>Microsoft Office PowerPoint</Application>
  <PresentationFormat>On-screen Show (4:3)</PresentationFormat>
  <Paragraphs>188</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Arial Unicode MS</vt:lpstr>
      <vt:lpstr>Cambria</vt:lpstr>
      <vt:lpstr>Courier New</vt:lpstr>
      <vt:lpstr>Garamond</vt:lpstr>
      <vt:lpstr>Default Design</vt:lpstr>
      <vt:lpstr>Sisteme de operare</vt:lpstr>
      <vt:lpstr>Comenzi de bază Unix/Linux</vt:lpstr>
      <vt:lpstr>Comenzi de bază Unix/Linux</vt:lpstr>
      <vt:lpstr>Comenzi de bază Unix/Linux</vt:lpstr>
      <vt:lpstr>Comenzi de bază Unix/Linux</vt:lpstr>
      <vt:lpstr>Test 1</vt:lpstr>
      <vt:lpstr>Test 2</vt:lpstr>
      <vt:lpstr>Test 3</vt:lpstr>
      <vt:lpstr>Test 4</vt:lpstr>
      <vt:lpstr>Test 5</vt:lpstr>
      <vt:lpstr>Test 6</vt:lpstr>
      <vt:lpstr>Caractere de control în UNIX</vt:lpstr>
      <vt:lpstr>Determinarea tipului de fişier</vt:lpstr>
      <vt:lpstr>Afişarea conţinutului unui fişier ASCII (text)</vt:lpstr>
      <vt:lpstr>Alte comenzi pentru lucrul cu fişiere</vt:lpstr>
      <vt:lpstr>Alte comenzi pentru lucrul cu fişiere</vt:lpstr>
      <vt:lpstr>Comenzi Unix/Linux</vt:lpstr>
      <vt:lpstr>Caracteristicile unui SO modern</vt:lpstr>
      <vt:lpstr>Caracteristicile unui SO modern</vt:lpstr>
      <vt:lpstr>Caracteristicile unui SO modern</vt:lpstr>
      <vt:lpstr>Caracteristicile unui SO modern</vt:lpstr>
      <vt:lpstr>Caracteristicile unui SO modern</vt:lpstr>
      <vt:lpstr>Caracteristicile unui SO modern</vt:lpstr>
      <vt:lpstr>Introducere</vt:lpstr>
      <vt:lpstr>Introducere</vt:lpstr>
      <vt:lpstr>PowerPoint Presentation</vt:lpstr>
      <vt:lpstr>PowerPoint Presentation</vt:lpstr>
      <vt:lpstr>PowerPoint Presentation</vt:lpstr>
      <vt:lpstr>PowerPoint Presentation</vt:lpstr>
      <vt:lpstr>Multitasking</vt:lpstr>
      <vt:lpstr>Multitasking şi multithreading</vt:lpstr>
      <vt:lpstr>PowerPoint Presentation</vt:lpstr>
      <vt:lpstr>PowerPoint Presentation</vt:lpstr>
    </vt:vector>
  </TitlesOfParts>
  <Company>ASE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RZ</dc:creator>
  <cp:lastModifiedBy>Administrator</cp:lastModifiedBy>
  <cp:revision>315</cp:revision>
  <dcterms:created xsi:type="dcterms:W3CDTF">2005-11-12T19:05:42Z</dcterms:created>
  <dcterms:modified xsi:type="dcterms:W3CDTF">2024-03-06T18:02:12Z</dcterms:modified>
</cp:coreProperties>
</file>